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ags/tag6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ags/tag7.xml" ContentType="application/vnd.openxmlformats-officedocument.presentationml.tags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ags/tag8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ags/tag9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comments/modernComment_7FFFFDEB_4150A4F9.xml" ContentType="application/vnd.ms-powerpoint.comments+xml"/>
  <Override PartName="/ppt/charts/chartEx1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comments/modernComment_7FFFFDD1_BDCB458A.xml" ContentType="application/vnd.ms-powerpoint.comment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comments/modernComment_7FFFFD98_F57737B7.xml" ContentType="application/vnd.ms-powerpoint.comments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comments/modernComment_7FFFFDAC_FDAEC28F.xml" ContentType="application/vnd.ms-powerpoint.comments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omments/modernComment_7FFFFDE3_8CAB0FC4.xml" ContentType="application/vnd.ms-powerpoint.comments+xml"/>
  <Override PartName="/ppt/comments/modernComment_7FFFFDE4_C3EB2D67.xml" ContentType="application/vnd.ms-powerpoint.comment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comments/modernComment_7FFFFDCB_6D0AE747.xml" ContentType="application/vnd.ms-powerpoint.comments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comments/modernComment_7FFFFDDB_2A3A16F1.xml" ContentType="application/vnd.ms-powerpoint.comment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comments/modernComment_7FFFFDDA_1FC8D3B2.xml" ContentType="application/vnd.ms-powerpoint.comments+xml"/>
  <Override PartName="/ppt/tags/tag23.xml" ContentType="application/vnd.openxmlformats-officedocument.presentationml.tags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ppt/comments/modernComment_7FFFFDDE_C1B8C356.xml" ContentType="application/vnd.ms-powerpoint.comments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comments/modernComment_7FFFFDE0_A99006D3.xml" ContentType="application/vnd.ms-powerpoint.comment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7FFFFDE6_72910F73.xml" ContentType="application/vnd.ms-powerpoint.comment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tags/tag29.xml" ContentType="application/vnd.openxmlformats-officedocument.presentationml.tags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11" r:id="rId2"/>
    <p:sldMasterId id="2147483725" r:id="rId3"/>
    <p:sldMasterId id="2147483737" r:id="rId4"/>
    <p:sldMasterId id="2147483750" r:id="rId5"/>
    <p:sldMasterId id="2147483763" r:id="rId6"/>
    <p:sldMasterId id="2147483776" r:id="rId7"/>
    <p:sldMasterId id="2147483789" r:id="rId8"/>
    <p:sldMasterId id="2147483796" r:id="rId9"/>
  </p:sldMasterIdLst>
  <p:notesMasterIdLst>
    <p:notesMasterId r:id="rId40"/>
  </p:notesMasterIdLst>
  <p:handoutMasterIdLst>
    <p:handoutMasterId r:id="rId41"/>
  </p:handoutMasterIdLst>
  <p:sldIdLst>
    <p:sldId id="2147483113" r:id="rId10"/>
    <p:sldId id="2147483114" r:id="rId11"/>
    <p:sldId id="2147483119" r:id="rId12"/>
    <p:sldId id="2147483039" r:id="rId13"/>
    <p:sldId id="2147483115" r:id="rId14"/>
    <p:sldId id="2147483089" r:id="rId15"/>
    <p:sldId id="2147483106" r:id="rId16"/>
    <p:sldId id="2147483105" r:id="rId17"/>
    <p:sldId id="2147483032" r:id="rId18"/>
    <p:sldId id="2147483052" r:id="rId19"/>
    <p:sldId id="2147483107" r:id="rId20"/>
    <p:sldId id="2147483116" r:id="rId21"/>
    <p:sldId id="2147483108" r:id="rId22"/>
    <p:sldId id="2147483120" r:id="rId23"/>
    <p:sldId id="2147483109" r:id="rId24"/>
    <p:sldId id="2147483083" r:id="rId25"/>
    <p:sldId id="2147483117" r:id="rId26"/>
    <p:sldId id="2147483121" r:id="rId27"/>
    <p:sldId id="2147483099" r:id="rId28"/>
    <p:sldId id="2147483098" r:id="rId29"/>
    <p:sldId id="2147483101" r:id="rId30"/>
    <p:sldId id="2147483102" r:id="rId31"/>
    <p:sldId id="2147483103" r:id="rId32"/>
    <p:sldId id="2147483104" r:id="rId33"/>
    <p:sldId id="2147483095" r:id="rId34"/>
    <p:sldId id="2147483110" r:id="rId35"/>
    <p:sldId id="2147483118" r:id="rId36"/>
    <p:sldId id="2147483122" r:id="rId37"/>
    <p:sldId id="2147483111" r:id="rId38"/>
    <p:sldId id="256" r:id="rId3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DE3C70-9A4C-4D34-8F1E-55DC6BD4A927}">
          <p14:sldIdLst>
            <p14:sldId id="2147483113"/>
          </p14:sldIdLst>
        </p14:section>
        <p14:section name="Viksit Bharat" id="{43C1FD0A-6A79-4E53-9CE6-00FDBCD702E6}">
          <p14:sldIdLst>
            <p14:sldId id="2147483114"/>
            <p14:sldId id="2147483119"/>
            <p14:sldId id="2147483039"/>
            <p14:sldId id="2147483115"/>
            <p14:sldId id="2147483089"/>
            <p14:sldId id="2147483106"/>
          </p14:sldIdLst>
        </p14:section>
        <p14:section name="Constraints" id="{4BB5E848-5C8E-453A-93BF-58CDEAA6317B}">
          <p14:sldIdLst>
            <p14:sldId id="2147483105"/>
            <p14:sldId id="2147483032"/>
            <p14:sldId id="2147483052"/>
            <p14:sldId id="2147483107"/>
            <p14:sldId id="2147483116"/>
          </p14:sldIdLst>
        </p14:section>
        <p14:section name="Case-Studies" id="{811296BB-7ED5-42D7-AB96-FBBCE5120D04}">
          <p14:sldIdLst>
            <p14:sldId id="2147483108"/>
            <p14:sldId id="2147483120"/>
            <p14:sldId id="2147483109"/>
            <p14:sldId id="2147483083"/>
            <p14:sldId id="2147483117"/>
            <p14:sldId id="2147483121"/>
            <p14:sldId id="2147483099"/>
            <p14:sldId id="2147483098"/>
            <p14:sldId id="2147483101"/>
            <p14:sldId id="2147483102"/>
            <p14:sldId id="2147483103"/>
            <p14:sldId id="2147483104"/>
            <p14:sldId id="2147483095"/>
            <p14:sldId id="2147483110"/>
            <p14:sldId id="2147483118"/>
            <p14:sldId id="2147483122"/>
            <p14:sldId id="2147483111"/>
            <p14:sldId id="2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04" userDrawn="1">
          <p15:clr>
            <a:srgbClr val="A4A3A4"/>
          </p15:clr>
        </p15:guide>
        <p15:guide id="2" pos="1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CAF1A1-1DEC-9B3F-9075-728DDF3C6CE2}" name="DEEPAK RAO" initials="DR" userId="S::deepak.rao@godrejagrovet.com::e18c8fca-19a6-4578-a0b5-5f94f856e90b" providerId="AD"/>
  <p188:author id="{D0D7D8A4-4202-BE4F-3D39-63D14B0B3064}" name="Sunil Kataria" initials="SK" userId="S::sunil.kataria@godrejagrovet.com::8bcbe8a4-6fc5-4205-b5f2-6520fcfac4a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pti Jani" initials="TJ" lastIdx="1" clrIdx="0">
    <p:extLst>
      <p:ext uri="{19B8F6BF-5375-455C-9EA6-DF929625EA0E}">
        <p15:presenceInfo xmlns:p15="http://schemas.microsoft.com/office/powerpoint/2012/main" userId="S-1-5-21-2000478354-602162358-725345543-89603" providerId="AD"/>
      </p:ext>
    </p:extLst>
  </p:cmAuthor>
  <p:cmAuthor id="2" name="Sandeep Kumar Singh" initials="SKS" lastIdx="1" clrIdx="1">
    <p:extLst>
      <p:ext uri="{19B8F6BF-5375-455C-9EA6-DF929625EA0E}">
        <p15:presenceInfo xmlns:p15="http://schemas.microsoft.com/office/powerpoint/2012/main" userId="S-1-5-21-2000478354-602162358-725345543-58808" providerId="AD"/>
      </p:ext>
    </p:extLst>
  </p:cmAuthor>
  <p:cmAuthor id="3" name="Pramod Prasad" initials="PP" lastIdx="1" clrIdx="2">
    <p:extLst>
      <p:ext uri="{19B8F6BF-5375-455C-9EA6-DF929625EA0E}">
        <p15:presenceInfo xmlns:p15="http://schemas.microsoft.com/office/powerpoint/2012/main" userId="S-1-5-21-2000478354-602162358-725345543-79437" providerId="AD"/>
      </p:ext>
    </p:extLst>
  </p:cmAuthor>
  <p:cmAuthor id="4" name="Mitu Gandhi" initials="MG" lastIdx="1" clrIdx="3">
    <p:extLst>
      <p:ext uri="{19B8F6BF-5375-455C-9EA6-DF929625EA0E}">
        <p15:presenceInfo xmlns:p15="http://schemas.microsoft.com/office/powerpoint/2012/main" userId="S::mitu.gandhi@godrejagrovet.com::63c24ec3-503d-4c6f-aa7f-c3f143db68b9" providerId="AD"/>
      </p:ext>
    </p:extLst>
  </p:cmAuthor>
  <p:cmAuthor id="5" name="Pramod Prasad" initials="PP [2]" lastIdx="1" clrIdx="4">
    <p:extLst>
      <p:ext uri="{19B8F6BF-5375-455C-9EA6-DF929625EA0E}">
        <p15:presenceInfo xmlns:p15="http://schemas.microsoft.com/office/powerpoint/2012/main" userId="S::pramod.prasad@godrejagrovet.com::1fa898a6-bd94-4f51-bcda-f45dd99feb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B133"/>
    <a:srgbClr val="FFC000"/>
    <a:srgbClr val="D9D9D9"/>
    <a:srgbClr val="C01F63"/>
    <a:srgbClr val="FFFFFF"/>
    <a:srgbClr val="BED97C"/>
    <a:srgbClr val="009900"/>
    <a:srgbClr val="CCFF99"/>
    <a:srgbClr val="FFFFCC"/>
    <a:srgbClr val="B5F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C48C46-BC15-647B-DB87-CC0393084187}" v="91" dt="2025-11-24T08:29:12.378"/>
    <p1510:client id="{30F5185E-C2F8-41FB-92AC-3CD070D3FDDA}" v="1" dt="2025-11-24T04:03:20.531"/>
    <p1510:client id="{B1E4E753-DE6A-435B-9E56-EDD5A65D1F0C}" v="379" dt="2025-11-24T09:03:44.546"/>
    <p1510:client id="{B3767007-E9B6-27F1-6248-8FA3726DC9B4}" v="227" dt="2025-11-24T13:29:37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460" y="264"/>
      </p:cViewPr>
      <p:guideLst>
        <p:guide orient="horz" pos="4104"/>
        <p:guide pos="12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https://godrejinds-my.sharepoint.com/personal/deepak_rao_godrejagrovet_com/Documents/Documents/GTFL/Poultry_Knowledge_Day/Sources/Assumptions-Cost-g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EB-41AC-97C2-C33C2E46C1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3396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EB-41AC-97C2-C33C2E46C19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EB-41AC-97C2-C33C2E46C1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8402975"/>
        <c:axId val="1568407295"/>
      </c:barChart>
      <c:catAx>
        <c:axId val="1568402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407295"/>
        <c:crosses val="autoZero"/>
        <c:auto val="1"/>
        <c:lblAlgn val="ctr"/>
        <c:lblOffset val="100"/>
        <c:noMultiLvlLbl val="0"/>
      </c:catAx>
      <c:valAx>
        <c:axId val="15684072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68402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</a:rPr>
              <a:t>Retail Price Index of Coconut Oil</a:t>
            </a:r>
          </a:p>
        </c:rich>
      </c:tx>
      <c:overlay val="0"/>
      <c:spPr>
        <a:solidFill>
          <a:srgbClr val="8CB13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Retail Price Index</c:v>
                </c:pt>
              </c:strCache>
            </c:strRef>
          </c:tx>
          <c:spPr>
            <a:ln w="12700" cap="rnd">
              <a:solidFill>
                <a:srgbClr val="8CB1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CB133"/>
              </a:solidFill>
              <a:ln w="25400">
                <a:solidFill>
                  <a:srgbClr val="8CB133">
                    <a:alpha val="99000"/>
                  </a:srgbClr>
                </a:solidFill>
              </a:ln>
              <a:effectLst/>
            </c:spPr>
          </c:marker>
          <c:dLbls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02-4F74-9891-E94A845D359F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27-4619-A8E7-EDEC5B8A5F22}"/>
                </c:ext>
              </c:extLst>
            </c:dLbl>
            <c:dLbl>
              <c:idx val="2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27-4619-A8E7-EDEC5B8A5F22}"/>
                </c:ext>
              </c:extLst>
            </c:dLbl>
            <c:dLbl>
              <c:idx val="3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27-4619-A8E7-EDEC5B8A5F22}"/>
                </c:ext>
              </c:extLst>
            </c:dLbl>
            <c:dLbl>
              <c:idx val="3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27-4619-A8E7-EDEC5B8A5F22}"/>
                </c:ext>
              </c:extLst>
            </c:dLbl>
            <c:dLbl>
              <c:idx val="4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27-4619-A8E7-EDEC5B8A5F2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Sheet1!$A$2:$A$49</c:f>
              <c:numCache>
                <c:formatCode>mmm\-yy</c:formatCode>
                <c:ptCount val="48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</c:numCache>
            </c:numRef>
          </c:cat>
          <c:val>
            <c:numRef>
              <c:f>Sheet1!$B$2:$B$49</c:f>
              <c:numCache>
                <c:formatCode>General</c:formatCode>
                <c:ptCount val="48"/>
                <c:pt idx="0">
                  <c:v>181.7</c:v>
                </c:pt>
                <c:pt idx="1">
                  <c:v>184.5</c:v>
                </c:pt>
                <c:pt idx="2">
                  <c:v>188.7</c:v>
                </c:pt>
                <c:pt idx="3">
                  <c:v>189.5</c:v>
                </c:pt>
                <c:pt idx="4">
                  <c:v>188.4</c:v>
                </c:pt>
                <c:pt idx="5">
                  <c:v>183</c:v>
                </c:pt>
                <c:pt idx="6">
                  <c:v>177.2</c:v>
                </c:pt>
                <c:pt idx="7">
                  <c:v>175.3</c:v>
                </c:pt>
                <c:pt idx="8">
                  <c:v>175.2</c:v>
                </c:pt>
                <c:pt idx="9">
                  <c:v>172.6</c:v>
                </c:pt>
                <c:pt idx="10" formatCode="_ * #,##0_ ;_ * \-#,##0_ ;_ * &quot;-&quot;??_ ;_ @_ ">
                  <c:v>170.4</c:v>
                </c:pt>
                <c:pt idx="11" formatCode="_ * #,##0_ ;_ * \-#,##0_ ;_ * &quot;-&quot;??_ ;_ @_ ">
                  <c:v>167.6</c:v>
                </c:pt>
                <c:pt idx="12" formatCode="_ * #,##0_ ;_ * \-#,##0_ ;_ * &quot;-&quot;??_ ;_ @_ ">
                  <c:v>165.6</c:v>
                </c:pt>
                <c:pt idx="13" formatCode="_ * #,##0_ ;_ * \-#,##0_ ;_ * &quot;-&quot;??_ ;_ @_ ">
                  <c:v>160</c:v>
                </c:pt>
                <c:pt idx="14" formatCode="_ * #,##0_ ;_ * \-#,##0_ ;_ * &quot;-&quot;??_ ;_ @_ ">
                  <c:v>158.80000000000001</c:v>
                </c:pt>
                <c:pt idx="15" formatCode="_ * #,##0_ ;_ * \-#,##0_ ;_ * &quot;-&quot;??_ ;_ @_ ">
                  <c:v>159.5</c:v>
                </c:pt>
                <c:pt idx="16" formatCode="_ * #,##0_ ;_ * \-#,##0_ ;_ * &quot;-&quot;??_ ;_ @_ ">
                  <c:v>155.6</c:v>
                </c:pt>
                <c:pt idx="17" formatCode="_ * #,##0_ ;_ * \-#,##0_ ;_ * &quot;-&quot;??_ ;_ @_ ">
                  <c:v>152.69999999999999</c:v>
                </c:pt>
                <c:pt idx="18" formatCode="_ * #,##0_ ;_ * \-#,##0_ ;_ * &quot;-&quot;??_ ;_ @_ ">
                  <c:v>151.1</c:v>
                </c:pt>
                <c:pt idx="19" formatCode="_ * #,##0_ ;_ * \-#,##0_ ;_ * &quot;-&quot;??_ ;_ @_ ">
                  <c:v>150</c:v>
                </c:pt>
                <c:pt idx="20" formatCode="_ * #,##0_ ;_ * \-#,##0_ ;_ * &quot;-&quot;??_ ;_ @_ ">
                  <c:v>149.4</c:v>
                </c:pt>
                <c:pt idx="21" formatCode="_ * #,##0_ ;_ * \-#,##0_ ;_ * &quot;-&quot;??_ ;_ @_ ">
                  <c:v>146.5</c:v>
                </c:pt>
                <c:pt idx="22" formatCode="_ * #,##0_ ;_ * \-#,##0_ ;_ * &quot;-&quot;??_ ;_ @_ ">
                  <c:v>147.69999999999999</c:v>
                </c:pt>
                <c:pt idx="23" formatCode="_ * #,##0_ ;_ * \-#,##0_ ;_ * &quot;-&quot;??_ ;_ @_ ">
                  <c:v>150.1</c:v>
                </c:pt>
                <c:pt idx="24" formatCode="_ * #,##0_ ;_ * \-#,##0_ ;_ * &quot;-&quot;??_ ;_ @_ ">
                  <c:v>149.19999999999999</c:v>
                </c:pt>
                <c:pt idx="25" formatCode="_ * #,##0_ ;_ * \-#,##0_ ;_ * &quot;-&quot;??_ ;_ @_ ">
                  <c:v>147.30000000000001</c:v>
                </c:pt>
                <c:pt idx="26" formatCode="_ * #,##0_ ;_ * \-#,##0_ ;_ * &quot;-&quot;??_ ;_ @_ ">
                  <c:v>146.5</c:v>
                </c:pt>
                <c:pt idx="27" formatCode="_ * #,##0_ ;_ * \-#,##0_ ;_ * &quot;-&quot;??_ ;_ @_ ">
                  <c:v>144.5</c:v>
                </c:pt>
                <c:pt idx="28" formatCode="_ * #,##0_ ;_ * \-#,##0_ ;_ * &quot;-&quot;??_ ;_ @_ ">
                  <c:v>143.80000000000001</c:v>
                </c:pt>
                <c:pt idx="29" formatCode="_ * #,##0_ ;_ * \-#,##0_ ;_ * &quot;-&quot;??_ ;_ @_ ">
                  <c:v>143</c:v>
                </c:pt>
                <c:pt idx="30" formatCode="_ * #,##0_ ;_ * \-#,##0_ ;_ * &quot;-&quot;??_ ;_ @_ ">
                  <c:v>142</c:v>
                </c:pt>
                <c:pt idx="31" formatCode="_ * #,##0_ ;_ * \-#,##0_ ;_ * &quot;-&quot;??_ ;_ @_ ">
                  <c:v>142.4</c:v>
                </c:pt>
                <c:pt idx="32" formatCode="_ * #,##0_ ;_ * \-#,##0_ ;_ * &quot;-&quot;??_ ;_ @_ ">
                  <c:v>140</c:v>
                </c:pt>
                <c:pt idx="33" formatCode="_ * #,##0_ ;_ * \-#,##0_ ;_ * &quot;-&quot;??_ ;_ @_ ">
                  <c:v>140.1</c:v>
                </c:pt>
                <c:pt idx="34" formatCode="_ * #,##0_ ;_ * \-#,##0_ ;_ * &quot;-&quot;??_ ;_ @_ ">
                  <c:v>143.1</c:v>
                </c:pt>
                <c:pt idx="35" formatCode="_ * #,##0_ ;_ * \-#,##0_ ;_ * &quot;-&quot;??_ ;_ @_ ">
                  <c:v>143.69999999999999</c:v>
                </c:pt>
                <c:pt idx="36" formatCode="_ * #,##0_ ;_ * \-#,##0_ ;_ * &quot;-&quot;??_ ;_ @_ ">
                  <c:v>143</c:v>
                </c:pt>
                <c:pt idx="37" formatCode="_ * #,##0_ ;_ * \-#,##0_ ;_ * &quot;-&quot;??_ ;_ @_ ">
                  <c:v>143.69999999999999</c:v>
                </c:pt>
                <c:pt idx="38" formatCode="_ * #,##0_ ;_ * \-#,##0_ ;_ * &quot;-&quot;??_ ;_ @_ ">
                  <c:v>141.9</c:v>
                </c:pt>
                <c:pt idx="39" formatCode="_ * #,##0_ ;_ * \-#,##0_ ;_ * &quot;-&quot;??_ ;_ @_ ">
                  <c:v>142.30000000000001</c:v>
                </c:pt>
                <c:pt idx="40" formatCode="_ * #,##0_ ;_ * \-#,##0_ ;_ * &quot;-&quot;??_ ;_ @_ ">
                  <c:v>144.4</c:v>
                </c:pt>
                <c:pt idx="41" formatCode="_ * #,##0_ ;_ * \-#,##0_ ;_ * &quot;-&quot;??_ ;_ @_ ">
                  <c:v>146.4</c:v>
                </c:pt>
                <c:pt idx="42" formatCode="_ * #,##0_ ;_ * \-#,##0_ ;_ * &quot;-&quot;??_ ;_ @_ ">
                  <c:v>152.1</c:v>
                </c:pt>
                <c:pt idx="43" formatCode="_ * #,##0_ ;_ * \-#,##0_ ;_ * &quot;-&quot;??_ ;_ @_ ">
                  <c:v>156.19999999999999</c:v>
                </c:pt>
                <c:pt idx="44" formatCode="_ * #,##0_ ;_ * \-#,##0_ ;_ * &quot;-&quot;??_ ;_ @_ ">
                  <c:v>163.9</c:v>
                </c:pt>
                <c:pt idx="45" formatCode="_ * #,##0_ ;_ * \-#,##0_ ;_ * &quot;-&quot;??_ ;_ @_ ">
                  <c:v>176.3</c:v>
                </c:pt>
                <c:pt idx="46" formatCode="_ * #,##0_ ;_ * \-#,##0_ ;_ * &quot;-&quot;??_ ;_ @_ ">
                  <c:v>185.7</c:v>
                </c:pt>
                <c:pt idx="47" formatCode="_ * #,##0_ ;_ * \-#,##0_ ;_ * &quot;-&quot;??_ ;_ @_ ">
                  <c:v>196.2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602-4F74-9891-E94A845D3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631039"/>
        <c:axId val="106629119"/>
      </c:lineChart>
      <c:dateAx>
        <c:axId val="106631039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629119"/>
        <c:crosses val="autoZero"/>
        <c:auto val="1"/>
        <c:lblOffset val="100"/>
        <c:baseTimeUnit val="months"/>
      </c:dateAx>
      <c:valAx>
        <c:axId val="106629119"/>
        <c:scaling>
          <c:orientation val="minMax"/>
          <c:max val="200"/>
          <c:min val="130"/>
        </c:scaling>
        <c:delete val="1"/>
        <c:axPos val="l"/>
        <c:numFmt formatCode="General" sourceLinked="1"/>
        <c:majorTickMark val="out"/>
        <c:minorTickMark val="none"/>
        <c:tickLblPos val="nextTo"/>
        <c:crossAx val="106631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955831692913383E-2"/>
          <c:y val="9.631649259864096E-2"/>
          <c:w val="0.94616916830708664"/>
          <c:h val="0.77869188123204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D9-465E-9E16-20F580961E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3396CE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D9-465E-9E16-20F580961E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D9-465E-9E16-20F580961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0155792"/>
        <c:axId val="820169712"/>
      </c:barChart>
      <c:catAx>
        <c:axId val="82015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0169712"/>
        <c:crosses val="autoZero"/>
        <c:auto val="1"/>
        <c:lblAlgn val="ctr"/>
        <c:lblOffset val="100"/>
        <c:noMultiLvlLbl val="0"/>
      </c:catAx>
      <c:valAx>
        <c:axId val="820169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015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C4-4C34-AD10-8D506B54B4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C4-4C34-AD10-8D506B54B4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C4-4C34-AD10-8D506B54B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8121247"/>
        <c:axId val="1748110687"/>
      </c:barChart>
      <c:catAx>
        <c:axId val="174812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110687"/>
        <c:crosses val="autoZero"/>
        <c:auto val="1"/>
        <c:lblAlgn val="ctr"/>
        <c:lblOffset val="100"/>
        <c:noMultiLvlLbl val="0"/>
      </c:catAx>
      <c:valAx>
        <c:axId val="1748110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121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rgbClr val="8CB133"/>
                </a:solidFill>
              </a:rPr>
              <a:t>Protein Consumption Around the Globe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Grams Consumed/Person/Day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India</c:v>
                </c:pt>
                <c:pt idx="1">
                  <c:v>Asia</c:v>
                </c:pt>
                <c:pt idx="2">
                  <c:v>Sub-Saharan Africa</c:v>
                </c:pt>
                <c:pt idx="3">
                  <c:v>Latin America</c:v>
                </c:pt>
                <c:pt idx="4">
                  <c:v>China</c:v>
                </c:pt>
                <c:pt idx="5">
                  <c:v>MENA</c:v>
                </c:pt>
                <c:pt idx="6">
                  <c:v>EU</c:v>
                </c:pt>
                <c:pt idx="7">
                  <c:v>US &amp; Canada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47</c:v>
                </c:pt>
                <c:pt idx="1">
                  <c:v>55</c:v>
                </c:pt>
                <c:pt idx="2">
                  <c:v>58</c:v>
                </c:pt>
                <c:pt idx="3">
                  <c:v>71</c:v>
                </c:pt>
                <c:pt idx="4">
                  <c:v>74</c:v>
                </c:pt>
                <c:pt idx="5">
                  <c:v>77</c:v>
                </c:pt>
                <c:pt idx="6">
                  <c:v>86</c:v>
                </c:pt>
                <c:pt idx="7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FF-472C-BEED-BD80F47437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7"/>
        <c:axId val="1126731168"/>
        <c:axId val="1126723968"/>
      </c:barChart>
      <c:catAx>
        <c:axId val="112673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6723968"/>
        <c:crosses val="autoZero"/>
        <c:auto val="1"/>
        <c:lblAlgn val="ctr"/>
        <c:lblOffset val="100"/>
        <c:noMultiLvlLbl val="0"/>
      </c:catAx>
      <c:valAx>
        <c:axId val="1126723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2673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</a:rPr>
              <a:t>HPAI</a:t>
            </a:r>
            <a:r>
              <a:rPr lang="en-US" b="1" baseline="0">
                <a:solidFill>
                  <a:schemeClr val="bg1"/>
                </a:solidFill>
              </a:rPr>
              <a:t> Outbreak – Susceptible cases</a:t>
            </a:r>
            <a:endParaRPr lang="en-US" b="1">
              <a:solidFill>
                <a:schemeClr val="bg1"/>
              </a:solidFill>
            </a:endParaRPr>
          </a:p>
        </c:rich>
      </c:tx>
      <c:overlay val="0"/>
      <c:spPr>
        <a:solidFill>
          <a:srgbClr val="8CB13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Sheet1!$B$2:$B$5</c:f>
              <c:numCache>
                <c:formatCode>_ * #,##0_ ;_ * \-#,##0_ ;_ * "-"??_ ;_ @_ </c:formatCode>
                <c:ptCount val="4"/>
                <c:pt idx="0">
                  <c:v>116820</c:v>
                </c:pt>
                <c:pt idx="1">
                  <c:v>42773</c:v>
                </c:pt>
                <c:pt idx="2">
                  <c:v>343552</c:v>
                </c:pt>
                <c:pt idx="3">
                  <c:v>668020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6-446C-B3A8-8B5B2F3F8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125704592"/>
        <c:axId val="1125703152"/>
      </c:barChart>
      <c:catAx>
        <c:axId val="1125704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703152"/>
        <c:crosses val="autoZero"/>
        <c:auto val="1"/>
        <c:lblAlgn val="ctr"/>
        <c:lblOffset val="100"/>
        <c:noMultiLvlLbl val="0"/>
      </c:catAx>
      <c:valAx>
        <c:axId val="1125703152"/>
        <c:scaling>
          <c:orientation val="minMax"/>
        </c:scaling>
        <c:delete val="1"/>
        <c:axPos val="b"/>
        <c:numFmt formatCode="_ * #,##0_ ;_ * \-#,##0_ ;_ * &quot;-&quot;??_ ;_ @_ " sourceLinked="1"/>
        <c:majorTickMark val="none"/>
        <c:minorTickMark val="none"/>
        <c:tickLblPos val="nextTo"/>
        <c:crossAx val="112570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</a:rPr>
              <a:t>HPAI</a:t>
            </a:r>
            <a:r>
              <a:rPr lang="en-US" b="1" baseline="0">
                <a:solidFill>
                  <a:schemeClr val="bg1"/>
                </a:solidFill>
              </a:rPr>
              <a:t> Outbreak – No. of outbreaks</a:t>
            </a:r>
            <a:endParaRPr lang="en-US" b="1">
              <a:solidFill>
                <a:schemeClr val="bg1"/>
              </a:solidFill>
            </a:endParaRPr>
          </a:p>
        </c:rich>
      </c:tx>
      <c:overlay val="0"/>
      <c:spPr>
        <a:solidFill>
          <a:srgbClr val="8CB13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Sheet1!$B$2:$B$5</c:f>
              <c:numCache>
                <c:formatCode>_ * #,##0_ ;_ * \-#,##0_ ;_ * "-"??_ ;_ @_ </c:formatCode>
                <c:ptCount val="4"/>
                <c:pt idx="0">
                  <c:v>22</c:v>
                </c:pt>
                <c:pt idx="1">
                  <c:v>15</c:v>
                </c:pt>
                <c:pt idx="2">
                  <c:v>47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6-446C-B3A8-8B5B2F3F8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125704592"/>
        <c:axId val="1125703152"/>
      </c:barChart>
      <c:catAx>
        <c:axId val="1125704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703152"/>
        <c:crosses val="autoZero"/>
        <c:auto val="1"/>
        <c:lblAlgn val="ctr"/>
        <c:lblOffset val="100"/>
        <c:noMultiLvlLbl val="0"/>
      </c:catAx>
      <c:valAx>
        <c:axId val="1125703152"/>
        <c:scaling>
          <c:orientation val="minMax"/>
        </c:scaling>
        <c:delete val="1"/>
        <c:axPos val="b"/>
        <c:numFmt formatCode="_ * #,##0_ ;_ * \-#,##0_ ;_ * &quot;-&quot;??_ ;_ @_ " sourceLinked="1"/>
        <c:majorTickMark val="none"/>
        <c:minorTickMark val="none"/>
        <c:tickLblPos val="nextTo"/>
        <c:crossAx val="112570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</a:rPr>
              <a:t>Monthly Volatility - Live Bird Price/kg  (₹)</a:t>
            </a:r>
          </a:p>
        </c:rich>
      </c:tx>
      <c:overlay val="0"/>
      <c:spPr>
        <a:solidFill>
          <a:srgbClr val="8CB13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Bird Price/kg  (₹)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25400">
                <a:solidFill>
                  <a:schemeClr val="tx1">
                    <a:alpha val="99000"/>
                  </a:schemeClr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03-4FF9-9A3D-B2D1C59058E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B2-4605-9010-37119F8A408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03-4FF9-9A3D-B2D1C59058E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03-4FF9-9A3D-B2D1C59058E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03-4FF9-9A3D-B2D1C59058E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03-4FF9-9A3D-B2D1C59058E4}"/>
                </c:ext>
              </c:extLst>
            </c:dLbl>
            <c:dLbl>
              <c:idx val="8"/>
              <c:layout>
                <c:manualLayout>
                  <c:x val="-4.4879764762155154E-2"/>
                  <c:y val="8.80671635350755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03-4FF9-9A3D-B2D1C59058E4}"/>
                </c:ext>
              </c:extLst>
            </c:dLbl>
            <c:dLbl>
              <c:idx val="11"/>
              <c:layout>
                <c:manualLayout>
                  <c:x val="-2.4684417868180473E-5"/>
                  <c:y val="6.5545544888374028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03-4FF9-9A3D-B2D1C5905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mmm\-yy</c:formatCode>
                <c:ptCount val="12"/>
                <c:pt idx="0">
                  <c:v>45383</c:v>
                </c:pt>
                <c:pt idx="1">
                  <c:v>45413</c:v>
                </c:pt>
                <c:pt idx="2">
                  <c:v>45444</c:v>
                </c:pt>
                <c:pt idx="3">
                  <c:v>45474</c:v>
                </c:pt>
                <c:pt idx="4">
                  <c:v>45505</c:v>
                </c:pt>
                <c:pt idx="5">
                  <c:v>45536</c:v>
                </c:pt>
                <c:pt idx="6">
                  <c:v>45566</c:v>
                </c:pt>
                <c:pt idx="7">
                  <c:v>45597</c:v>
                </c:pt>
                <c:pt idx="8">
                  <c:v>45627</c:v>
                </c:pt>
                <c:pt idx="9">
                  <c:v>45658</c:v>
                </c:pt>
                <c:pt idx="10">
                  <c:v>45689</c:v>
                </c:pt>
                <c:pt idx="11">
                  <c:v>45717</c:v>
                </c:pt>
              </c:numCache>
            </c:numRef>
          </c:cat>
          <c:val>
            <c:numRef>
              <c:f>Sheet1!$B$2:$B$13</c:f>
              <c:numCache>
                <c:formatCode>0</c:formatCode>
                <c:ptCount val="12"/>
                <c:pt idx="0">
                  <c:v>112.84140962822119</c:v>
                </c:pt>
                <c:pt idx="1">
                  <c:v>104.0389916048221</c:v>
                </c:pt>
                <c:pt idx="2">
                  <c:v>108.59636475805755</c:v>
                </c:pt>
                <c:pt idx="3">
                  <c:v>91.086831125112539</c:v>
                </c:pt>
                <c:pt idx="4">
                  <c:v>75.633247267809068</c:v>
                </c:pt>
                <c:pt idx="5">
                  <c:v>84.845550449647106</c:v>
                </c:pt>
                <c:pt idx="6">
                  <c:v>89.646635232708078</c:v>
                </c:pt>
                <c:pt idx="7">
                  <c:v>89.804524682068504</c:v>
                </c:pt>
                <c:pt idx="8">
                  <c:v>78.327606635244749</c:v>
                </c:pt>
                <c:pt idx="9">
                  <c:v>90.7128009115455</c:v>
                </c:pt>
                <c:pt idx="10">
                  <c:v>66.022159668249984</c:v>
                </c:pt>
                <c:pt idx="11">
                  <c:v>76.98399635901869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03-4FF9-9A3D-B2D1C59058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 Bird Cost (₹/kg)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Sheet1!$A$2:$A$13</c:f>
              <c:numCache>
                <c:formatCode>mmm\-yy</c:formatCode>
                <c:ptCount val="12"/>
                <c:pt idx="0">
                  <c:v>45383</c:v>
                </c:pt>
                <c:pt idx="1">
                  <c:v>45413</c:v>
                </c:pt>
                <c:pt idx="2">
                  <c:v>45444</c:v>
                </c:pt>
                <c:pt idx="3">
                  <c:v>45474</c:v>
                </c:pt>
                <c:pt idx="4">
                  <c:v>45505</c:v>
                </c:pt>
                <c:pt idx="5">
                  <c:v>45536</c:v>
                </c:pt>
                <c:pt idx="6">
                  <c:v>45566</c:v>
                </c:pt>
                <c:pt idx="7">
                  <c:v>45597</c:v>
                </c:pt>
                <c:pt idx="8">
                  <c:v>45627</c:v>
                </c:pt>
                <c:pt idx="9">
                  <c:v>45658</c:v>
                </c:pt>
                <c:pt idx="10">
                  <c:v>45689</c:v>
                </c:pt>
                <c:pt idx="11">
                  <c:v>45717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  <c:pt idx="4">
                  <c:v>90</c:v>
                </c:pt>
                <c:pt idx="5">
                  <c:v>90</c:v>
                </c:pt>
                <c:pt idx="6">
                  <c:v>90</c:v>
                </c:pt>
                <c:pt idx="7">
                  <c:v>90</c:v>
                </c:pt>
                <c:pt idx="8">
                  <c:v>90</c:v>
                </c:pt>
                <c:pt idx="9">
                  <c:v>90</c:v>
                </c:pt>
                <c:pt idx="10">
                  <c:v>90</c:v>
                </c:pt>
                <c:pt idx="11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F03-4FF9-9A3D-B2D1C59058E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6631039"/>
        <c:axId val="106629119"/>
      </c:lineChart>
      <c:dateAx>
        <c:axId val="106631039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629119"/>
        <c:crosses val="autoZero"/>
        <c:auto val="1"/>
        <c:lblOffset val="100"/>
        <c:baseTimeUnit val="months"/>
      </c:dateAx>
      <c:valAx>
        <c:axId val="106629119"/>
        <c:scaling>
          <c:orientation val="minMax"/>
          <c:min val="60"/>
        </c:scaling>
        <c:delete val="1"/>
        <c:axPos val="l"/>
        <c:numFmt formatCode="0" sourceLinked="1"/>
        <c:majorTickMark val="out"/>
        <c:minorTickMark val="none"/>
        <c:tickLblPos val="nextTo"/>
        <c:crossAx val="106631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</a:rPr>
              <a:t>Monthly Volatility – NECC</a:t>
            </a:r>
            <a:r>
              <a:rPr lang="en-US" b="1" baseline="0">
                <a:solidFill>
                  <a:schemeClr val="bg1"/>
                </a:solidFill>
              </a:rPr>
              <a:t> suggested</a:t>
            </a:r>
            <a:r>
              <a:rPr lang="en-US" b="1">
                <a:solidFill>
                  <a:schemeClr val="bg1"/>
                </a:solidFill>
              </a:rPr>
              <a:t> Egg Price  (₹/100 eggs)</a:t>
            </a:r>
          </a:p>
        </c:rich>
      </c:tx>
      <c:overlay val="0"/>
      <c:spPr>
        <a:solidFill>
          <a:srgbClr val="8CB13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7105327533845265E-2"/>
          <c:y val="0.29032327253681384"/>
          <c:w val="0.95016211120458705"/>
          <c:h val="0.417387790741521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Bird Price/kg  (₹)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25400">
                <a:solidFill>
                  <a:schemeClr val="tx1">
                    <a:alpha val="99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61746648289688E-2"/>
                  <c:y val="7.82045134860060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4F-490E-BB0E-BBFD126344C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03-4FF9-9A3D-B2D1C59058E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03-4FF9-9A3D-B2D1C59058E4}"/>
                </c:ext>
              </c:extLst>
            </c:dLbl>
            <c:dLbl>
              <c:idx val="4"/>
              <c:layout>
                <c:manualLayout>
                  <c:x val="-4.6182694965439093E-2"/>
                  <c:y val="7.38110014924102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4F-490E-BB0E-BBFD126344C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03-4FF9-9A3D-B2D1C59058E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03-4FF9-9A3D-B2D1C59058E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03-4FF9-9A3D-B2D1C59058E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4F-490E-BB0E-BBFD126344C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4F-490E-BB0E-BBFD126344C1}"/>
                </c:ext>
              </c:extLst>
            </c:dLbl>
            <c:dLbl>
              <c:idx val="11"/>
              <c:layout>
                <c:manualLayout>
                  <c:x val="-8.4677537723521934E-2"/>
                  <c:y val="2.108885756926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03-4FF9-9A3D-B2D1C5905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mmm\-yy</c:formatCode>
                <c:ptCount val="12"/>
                <c:pt idx="0">
                  <c:v>45383</c:v>
                </c:pt>
                <c:pt idx="1">
                  <c:v>45413</c:v>
                </c:pt>
                <c:pt idx="2">
                  <c:v>45444</c:v>
                </c:pt>
                <c:pt idx="3">
                  <c:v>45474</c:v>
                </c:pt>
                <c:pt idx="4">
                  <c:v>45505</c:v>
                </c:pt>
                <c:pt idx="5">
                  <c:v>45536</c:v>
                </c:pt>
                <c:pt idx="6">
                  <c:v>45566</c:v>
                </c:pt>
                <c:pt idx="7">
                  <c:v>45597</c:v>
                </c:pt>
                <c:pt idx="8">
                  <c:v>45627</c:v>
                </c:pt>
                <c:pt idx="9">
                  <c:v>45658</c:v>
                </c:pt>
                <c:pt idx="10">
                  <c:v>45689</c:v>
                </c:pt>
                <c:pt idx="11">
                  <c:v>45717</c:v>
                </c:pt>
              </c:numCache>
            </c:numRef>
          </c:cat>
          <c:val>
            <c:numRef>
              <c:f>Sheet1!$B$2:$B$13</c:f>
              <c:numCache>
                <c:formatCode>0.0</c:formatCode>
                <c:ptCount val="12"/>
                <c:pt idx="0">
                  <c:v>420.33</c:v>
                </c:pt>
                <c:pt idx="1">
                  <c:v>539.35</c:v>
                </c:pt>
                <c:pt idx="2">
                  <c:v>514.16999999999996</c:v>
                </c:pt>
                <c:pt idx="3">
                  <c:v>509.19</c:v>
                </c:pt>
                <c:pt idx="4">
                  <c:v>444.03</c:v>
                </c:pt>
                <c:pt idx="5">
                  <c:v>497.17</c:v>
                </c:pt>
                <c:pt idx="6">
                  <c:v>511.61</c:v>
                </c:pt>
                <c:pt idx="7">
                  <c:v>545.83000000000004</c:v>
                </c:pt>
                <c:pt idx="8">
                  <c:v>568.71</c:v>
                </c:pt>
                <c:pt idx="9">
                  <c:v>490.65</c:v>
                </c:pt>
                <c:pt idx="10">
                  <c:v>472.5</c:v>
                </c:pt>
                <c:pt idx="11">
                  <c:v>403.23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03-4FF9-9A3D-B2D1C59058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Cost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elete val="1"/>
          </c:dLbls>
          <c:cat>
            <c:numRef>
              <c:f>Sheet1!$A$2:$A$13</c:f>
              <c:numCache>
                <c:formatCode>mmm\-yy</c:formatCode>
                <c:ptCount val="12"/>
                <c:pt idx="0">
                  <c:v>45383</c:v>
                </c:pt>
                <c:pt idx="1">
                  <c:v>45413</c:v>
                </c:pt>
                <c:pt idx="2">
                  <c:v>45444</c:v>
                </c:pt>
                <c:pt idx="3">
                  <c:v>45474</c:v>
                </c:pt>
                <c:pt idx="4">
                  <c:v>45505</c:v>
                </c:pt>
                <c:pt idx="5">
                  <c:v>45536</c:v>
                </c:pt>
                <c:pt idx="6">
                  <c:v>45566</c:v>
                </c:pt>
                <c:pt idx="7">
                  <c:v>45597</c:v>
                </c:pt>
                <c:pt idx="8">
                  <c:v>45627</c:v>
                </c:pt>
                <c:pt idx="9">
                  <c:v>45658</c:v>
                </c:pt>
                <c:pt idx="10">
                  <c:v>45689</c:v>
                </c:pt>
                <c:pt idx="11">
                  <c:v>45717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475</c:v>
                </c:pt>
                <c:pt idx="1">
                  <c:v>475</c:v>
                </c:pt>
                <c:pt idx="2">
                  <c:v>475</c:v>
                </c:pt>
                <c:pt idx="3">
                  <c:v>475</c:v>
                </c:pt>
                <c:pt idx="4">
                  <c:v>475</c:v>
                </c:pt>
                <c:pt idx="5">
                  <c:v>475</c:v>
                </c:pt>
                <c:pt idx="6">
                  <c:v>475</c:v>
                </c:pt>
                <c:pt idx="7">
                  <c:v>475</c:v>
                </c:pt>
                <c:pt idx="8">
                  <c:v>475</c:v>
                </c:pt>
                <c:pt idx="9">
                  <c:v>475</c:v>
                </c:pt>
                <c:pt idx="10">
                  <c:v>475</c:v>
                </c:pt>
                <c:pt idx="11">
                  <c:v>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84F-490E-BB0E-BBFD126344C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6631039"/>
        <c:axId val="106629119"/>
      </c:lineChart>
      <c:dateAx>
        <c:axId val="106631039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629119"/>
        <c:crosses val="autoZero"/>
        <c:auto val="1"/>
        <c:lblOffset val="100"/>
        <c:baseTimeUnit val="months"/>
      </c:dateAx>
      <c:valAx>
        <c:axId val="106629119"/>
        <c:scaling>
          <c:orientation val="minMax"/>
          <c:max val="580"/>
          <c:min val="350"/>
        </c:scaling>
        <c:delete val="1"/>
        <c:axPos val="l"/>
        <c:numFmt formatCode="0.0" sourceLinked="1"/>
        <c:majorTickMark val="out"/>
        <c:minorTickMark val="none"/>
        <c:tickLblPos val="nextTo"/>
        <c:crossAx val="106631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</a:rPr>
              <a:t>Price Volatility – Coconut Oil (₹/Quintal)</a:t>
            </a:r>
          </a:p>
        </c:rich>
      </c:tx>
      <c:overlay val="0"/>
      <c:spPr>
        <a:solidFill>
          <a:srgbClr val="8CB13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Price (₹/Quintal)</c:v>
                </c:pt>
              </c:strCache>
            </c:strRef>
          </c:tx>
          <c:spPr>
            <a:ln w="22225" cap="rnd">
              <a:solidFill>
                <a:srgbClr val="8CB1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CB133"/>
              </a:solidFill>
              <a:ln w="25400">
                <a:noFill/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02-4F74-9891-E94A845D359F}"/>
                </c:ext>
              </c:extLst>
            </c:dLbl>
            <c:dLbl>
              <c:idx val="2"/>
              <c:layout>
                <c:manualLayout>
                  <c:x val="-3.7958036941837574E-2"/>
                  <c:y val="-9.2553221606103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02-4F74-9891-E94A845D359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02-4F74-9891-E94A845D359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02-4F74-9891-E94A845D359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02-4F74-9891-E94A845D359F}"/>
                </c:ext>
              </c:extLst>
            </c:dLbl>
            <c:dLbl>
              <c:idx val="7"/>
              <c:layout>
                <c:manualLayout>
                  <c:x val="-3.4668202888934803E-2"/>
                  <c:y val="-0.11540741601766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02-4F74-9891-E94A845D359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602-4F74-9891-E94A845D359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9264.1010920000008</c:v>
                </c:pt>
                <c:pt idx="1">
                  <c:v>14972.643835000001</c:v>
                </c:pt>
                <c:pt idx="2">
                  <c:v>17927.183561000002</c:v>
                </c:pt>
                <c:pt idx="3">
                  <c:v>16073.082191</c:v>
                </c:pt>
                <c:pt idx="4">
                  <c:v>17210.393392999998</c:v>
                </c:pt>
                <c:pt idx="5">
                  <c:v>18353.835616</c:v>
                </c:pt>
                <c:pt idx="6">
                  <c:v>14696.712328</c:v>
                </c:pt>
                <c:pt idx="7">
                  <c:v>13397.739726</c:v>
                </c:pt>
                <c:pt idx="8">
                  <c:v>16962.844261999999</c:v>
                </c:pt>
                <c:pt idx="9">
                  <c:v>31374.385802000001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602-4F74-9891-E94A845D359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6631039"/>
        <c:axId val="106629119"/>
      </c:lineChart>
      <c:catAx>
        <c:axId val="1066310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629119"/>
        <c:crosses val="autoZero"/>
        <c:auto val="1"/>
        <c:lblAlgn val="ctr"/>
        <c:lblOffset val="100"/>
        <c:noMultiLvlLbl val="0"/>
      </c:catAx>
      <c:valAx>
        <c:axId val="106629119"/>
        <c:scaling>
          <c:orientation val="minMax"/>
          <c:min val="8000"/>
        </c:scaling>
        <c:delete val="1"/>
        <c:axPos val="l"/>
        <c:numFmt formatCode="0" sourceLinked="1"/>
        <c:majorTickMark val="out"/>
        <c:minorTickMark val="none"/>
        <c:tickLblPos val="nextTo"/>
        <c:crossAx val="106631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Sheet1!$B$15:$B$24</cx:f>
        <cx:lvl ptCount="10">
          <cx:pt idx="0">Chicken</cx:pt>
          <cx:pt idx="1">Chicken</cx:pt>
          <cx:pt idx="2">Tur Dal</cx:pt>
          <cx:pt idx="3">Tur Dal</cx:pt>
          <cx:pt idx="4">Egg</cx:pt>
          <cx:pt idx="5">Egg</cx:pt>
          <cx:pt idx="6">Fish</cx:pt>
          <cx:pt idx="7">Fish</cx:pt>
          <cx:pt idx="8">Milk</cx:pt>
          <cx:pt idx="9">Milk</cx:pt>
        </cx:lvl>
      </cx:strDim>
      <cx:numDim type="val">
        <cx:f>Sheet1!$C$15:$C$24</cx:f>
        <cx:lvl ptCount="10" formatCode="&quot;₹&quot;\ #,##0.0">
          <cx:pt idx="0">0.40000000000000002</cx:pt>
          <cx:pt idx="1">0.5</cx:pt>
          <cx:pt idx="2">0.69999999999999996</cx:pt>
          <cx:pt idx="3">1.1000000000000001</cx:pt>
          <cx:pt idx="4">0.90000000000000002</cx:pt>
          <cx:pt idx="5">1.1000000000000001</cx:pt>
          <cx:pt idx="6">0.90000000000000002</cx:pt>
          <cx:pt idx="7">1.5</cx:pt>
          <cx:pt idx="8">1.6000000000000001</cx:pt>
          <cx:pt idx="9">2</cx:pt>
        </cx:lvl>
      </cx:numDim>
    </cx:data>
  </cx:chartData>
  <cx:chart>
    <cx:title pos="t" align="ctr" overlay="0">
      <cx:tx>
        <cx:txData>
          <cx:v>Cost/Gram of Protein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000" b="1">
              <a:solidFill>
                <a:schemeClr val="tx1"/>
              </a:solidFill>
              <a:latin typeface="+mn-lt"/>
              <a:ea typeface="Montserrat" panose="00000500000000000000" pitchFamily="2" charset="0"/>
              <a:cs typeface="Montserrat" panose="00000500000000000000" pitchFamily="2" charset="0"/>
            </a:defRPr>
          </a:pPr>
          <a:r>
            <a:rPr lang="en-US" sz="1800" b="1" i="0" u="none" strike="noStrike" baseline="0">
              <a:solidFill>
                <a:srgbClr val="8CB133"/>
              </a:solidFill>
              <a:latin typeface="+mn-lt"/>
            </a:rPr>
            <a:t>Cost/Gram of Protein</a:t>
          </a:r>
        </a:p>
      </cx:txPr>
    </cx:title>
    <cx:plotArea>
      <cx:plotAreaRegion>
        <cx:series layoutId="boxWhisker" uniqueId="{3DA48ACD-190F-4F06-9261-936A4A9CC91A}">
          <cx:tx>
            <cx:txData>
              <cx:f>Sheet1!$C$14</cx:f>
              <cx:v>Series 1</cx:v>
            </cx:txData>
          </cx:tx>
          <cx:spPr>
            <a:solidFill>
              <a:schemeClr val="tx1"/>
            </a:solidFill>
            <a:ln>
              <a:solidFill>
                <a:schemeClr val="bg1"/>
              </a:solidFill>
            </a:ln>
          </cx:spPr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/>
                </a:pPr>
                <a:endParaRPr lang="en-US" sz="1400" b="0" i="0" u="none" strike="noStrike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/>
                  <a:ea typeface="ヒラギノ角ゴ Pro W3"/>
                </a:endParaRPr>
              </a:p>
            </cx:txPr>
            <cx:dataLabelHidden idx="0"/>
            <cx:dataLabelHidden idx="1"/>
            <cx:dataLabelHidden idx="2"/>
            <cx:dataLabelHidden idx="4"/>
            <cx:dataLabelHidden idx="5"/>
            <cx:dataLabelHidden idx="6"/>
            <cx:dataLabelHidden idx="7"/>
            <cx:dataLabelHidden idx="8"/>
            <cx:dataLabelHidden idx="10"/>
            <cx:dataLabelHidden idx="11"/>
            <cx:dataLabelHidden idx="12"/>
            <cx:dataLabelHidden idx="13"/>
            <cx:dataLabelHidden idx="14"/>
            <cx:dataLabelHidden idx="16"/>
            <cx:dataLabelHidden idx="17"/>
            <cx:dataLabelHidden idx="18"/>
            <cx:dataLabelHidden idx="19"/>
            <cx:dataLabelHidden idx="20"/>
            <cx:dataLabelHidden idx="22"/>
            <cx:dataLabelHidden idx="23"/>
            <cx:dataLabelHidden idx="24"/>
            <cx:dataLabelHidden idx="25"/>
            <cx:dataLabelHidden idx="26"/>
            <cx:dataLabelHidden idx="28"/>
            <cx:dataLabelHidden idx="29"/>
          </cx:dataLabels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0.699999988"/>
        <cx:tickLabels/>
        <cx:txPr>
          <a:bodyPr vertOverflow="overflow" horzOverflow="overflow" wrap="square" lIns="0" tIns="0" rIns="0" bIns="0"/>
          <a:lstStyle/>
          <a:p>
            <a:pPr algn="ctr" rtl="0">
              <a:defRPr sz="1400" b="0" i="0">
                <a:solidFill>
                  <a:schemeClr val="tx1"/>
                </a:solidFill>
                <a:latin typeface="+mn-lt"/>
                <a:ea typeface="Montserrat" panose="00000500000000000000" pitchFamily="2" charset="0"/>
                <a:cs typeface="Montserrat" panose="00000500000000000000" pitchFamily="2" charset="0"/>
              </a:defRPr>
            </a:pPr>
            <a:endParaRPr lang="en-IN" sz="1400" b="0">
              <a:solidFill>
                <a:schemeClr val="tx1"/>
              </a:solidFill>
              <a:latin typeface="+mn-lt"/>
            </a:endParaRPr>
          </a:p>
        </cx:txPr>
      </cx:axis>
      <cx:axis id="1">
        <cx:valScaling/>
        <cx:title>
          <cx:tx>
            <cx:txData>
              <cx:v>Cost/Gram of Protein*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 b="1">
                  <a:latin typeface="+mn-lt"/>
                  <a:ea typeface="Montserrat" panose="00000500000000000000" pitchFamily="2" charset="0"/>
                  <a:cs typeface="Montserrat" panose="00000500000000000000" pitchFamily="2" charset="0"/>
                </a:defRPr>
              </a:pPr>
              <a:r>
                <a:rPr lang="en-US" sz="1600" b="1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</a:rPr>
                <a:t>Cost/Gram of Protein*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400" b="0" i="0">
                <a:solidFill>
                  <a:schemeClr val="tx1"/>
                </a:solidFill>
                <a:latin typeface="+mn-lt"/>
                <a:ea typeface="Montserrat" panose="00000500000000000000" pitchFamily="2" charset="0"/>
                <a:cs typeface="Montserrat" panose="00000500000000000000" pitchFamily="2" charset="0"/>
              </a:defRPr>
            </a:pPr>
            <a:endParaRPr lang="en-IN" sz="1400">
              <a:solidFill>
                <a:schemeClr val="tx1"/>
              </a:solidFill>
              <a:latin typeface="+mn-lt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FD98_F57737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B18AB5-9981-4FD9-90F0-DFEDB0B67C3A}" authorId="{29CAF1A1-1DEC-9B3F-9075-728DDF3C6CE2}" status="resolved" created="2025-11-23T05:33:17.434" complete="100000">
    <pc:sldMkLst xmlns:pc="http://schemas.microsoft.com/office/powerpoint/2013/main/command">
      <pc:docMk/>
      <pc:sldMk cId="4118230967" sldId="2147483032"/>
    </pc:sldMkLst>
    <p188:replyLst>
      <p188:reply id="{D65F918C-E839-604E-A0D9-BF657BCC4F3C}" authorId="{D0D7D8A4-4202-BE4F-3D39-63D14B0B3064}" created="2025-11-24T01:55:56.599">
        <p188:txBody>
          <a:bodyPr/>
          <a:lstStyle/>
          <a:p>
            <a:r>
              <a:rPr lang="en-US"/>
              <a:t>Make the header of each chart with green background </a:t>
            </a:r>
          </a:p>
        </p188:txBody>
      </p188:reply>
    </p188:replyLst>
    <p188:txBody>
      <a:bodyPr/>
      <a:lstStyle/>
      <a:p>
        <a:r>
          <a:rPr lang="en-US"/>
          <a:t>HPAI (High Pathogenic Avian Influenza) affects layer birds as well as broiler birds</a:t>
        </a:r>
      </a:p>
    </p188:txBody>
  </p188:cm>
</p188:cmLst>
</file>

<file path=ppt/comments/modernComment_7FFFFDAC_FDAEC28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5845F2-41EA-4647-9145-02A71B2DC36D}" authorId="{D0D7D8A4-4202-BE4F-3D39-63D14B0B3064}" status="resolved" created="2025-11-24T00:35:46.019" complete="100000">
    <pc:sldMkLst xmlns:pc="http://schemas.microsoft.com/office/powerpoint/2013/main/command">
      <pc:docMk/>
      <pc:sldMk cId="4256088719" sldId="2147483052"/>
    </pc:sldMkLst>
    <p188:replyLst>
      <p188:reply id="{782625D7-3F60-46E1-9844-0A5AEB028AE1}" authorId="{29CAF1A1-1DEC-9B3F-9075-728DDF3C6CE2}" created="2025-11-24T02:29:59.329">
        <p188:txBody>
          <a:bodyPr/>
          <a:lstStyle/>
          <a:p>
            <a:r>
              <a:rPr lang="en-US"/>
              <a:t>It was meant to say that if volatility remains, investments wont come to the sector. Deleted the point as it does not add to our narrative</a:t>
            </a:r>
          </a:p>
        </p188:txBody>
      </p188:reply>
    </p188:replyLst>
    <p188:txBody>
      <a:bodyPr/>
      <a:lstStyle/>
      <a:p>
        <a:r>
          <a:rPr lang="en-US"/>
          <a:t>Didnt understand this capital point and its linkage to price volatility </a:t>
        </a:r>
      </a:p>
    </p188:txBody>
  </p188:cm>
</p188:cmLst>
</file>

<file path=ppt/comments/modernComment_7FFFFDCB_6D0AE74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489987-4DF2-DA48-8A09-376196F630DC}" authorId="{D0D7D8A4-4202-BE4F-3D39-63D14B0B3064}" status="resolved" created="2025-11-24T02:00:59.707" complete="100000">
    <pc:sldMkLst xmlns:pc="http://schemas.microsoft.com/office/powerpoint/2013/main/command">
      <pc:docMk/>
      <pc:sldMk cId="1829431111" sldId="2147483083"/>
    </pc:sldMkLst>
    <p188:txBody>
      <a:bodyPr/>
      <a:lstStyle/>
      <a:p>
        <a:r>
          <a:rPr lang="en-US"/>
          <a:t>lines in sqme green </a:t>
        </a:r>
      </a:p>
    </p188:txBody>
  </p188:cm>
  <p188:cm id="{9FA3BFD5-5767-D348-88E1-F7DEA73C9620}" authorId="{D0D7D8A4-4202-BE4F-3D39-63D14B0B3064}" status="resolved" created="2025-11-24T02:03:11.694" complete="100000">
    <pc:sldMkLst xmlns:pc="http://schemas.microsoft.com/office/powerpoint/2013/main/command">
      <pc:docMk/>
      <pc:sldMk cId="1829431111" sldId="2147483083"/>
    </pc:sldMkLst>
    <p188:txBody>
      <a:bodyPr/>
      <a:lstStyle/>
      <a:p>
        <a:r>
          <a:rPr lang="en-US"/>
          <a:t>One slide after this which shows the state of the industry in 90s ...tin packs of all brands .. large SKuS .. Sold through oil and soap outlets ..</a:t>
        </a:r>
      </a:p>
    </p188:txBody>
  </p188:cm>
</p188:cmLst>
</file>

<file path=ppt/comments/modernComment_7FFFFDD1_BDCB458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20C070E-21AD-4027-8EC6-B055A8C84293}" authorId="{29CAF1A1-1DEC-9B3F-9075-728DDF3C6CE2}" status="resolved" created="2025-11-23T08:55:40.945" complete="100000">
    <pc:sldMkLst xmlns:pc="http://schemas.microsoft.com/office/powerpoint/2013/main/command">
      <pc:docMk/>
      <pc:sldMk cId="3184215434" sldId="2147483089"/>
    </pc:sldMkLst>
    <p188:replyLst>
      <p188:reply id="{4E9446BB-0B43-5441-B361-F9A90B6C3A4E}" authorId="{D0D7D8A4-4202-BE4F-3D39-63D14B0B3064}" created="2025-11-24T01:43:04.465">
        <p188:txBody>
          <a:bodyPr/>
          <a:lstStyle/>
          <a:p>
            <a:r>
              <a:rPr lang="en-US"/>
              <a:t>Need to change this to 1-2-3 points </a:t>
            </a:r>
          </a:p>
        </p188:txBody>
      </p188:reply>
    </p188:replyLst>
    <p188:txBody>
      <a:bodyPr/>
      <a:lstStyle/>
      <a:p>
        <a:r>
          <a:rPr lang="en-US"/>
          <a:t>Couldn’t get FMCG food contribution to GDP and other data points so have compared with FMCG as a whole</a:t>
        </a:r>
      </a:p>
    </p188:txBody>
  </p188:cm>
</p188:cmLst>
</file>

<file path=ppt/comments/modernComment_7FFFFDDA_1FC8D3B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2C65EB6-B4AF-384F-95F9-2518A96AADA4}" authorId="{D0D7D8A4-4202-BE4F-3D39-63D14B0B3064}" status="resolved" created="2025-11-24T01:01:20.82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33255090" sldId="2147483098"/>
      <ac:spMk id="12" creationId="{E9745BB2-E9F5-B546-2F51-2C4835D56652}"/>
    </ac:deMkLst>
    <p188:replyLst>
      <p188:reply id="{648EF82E-A3D1-4617-B7E4-3EAE4F292326}" authorId="{29CAF1A1-1DEC-9B3F-9075-728DDF3C6CE2}" created="2025-11-24T03:23:24.854">
        <p188:txBody>
          <a:bodyPr/>
          <a:lstStyle/>
          <a:p>
            <a:r>
              <a:rPr lang="en-US"/>
              <a:t>Can make it play full screen OR let it in the size it is currently</a:t>
            </a:r>
          </a:p>
        </p188:txBody>
      </p188:reply>
      <p188:reply id="{47F758C1-1721-4F00-96E3-481D83DD9953}" authorId="{D0D7D8A4-4202-BE4F-3D39-63D14B0B3064}" created="2025-11-24T04:03:20.531">
        <p188:txBody>
          <a:bodyPr/>
          <a:lstStyle/>
          <a:p>
            <a:r>
              <a:rPr lang="en-US"/>
              <a:t>I want to play full size </a:t>
            </a:r>
          </a:p>
        </p188:txBody>
      </p188:reply>
    </p188:replyLst>
    <p188:txBody>
      <a:bodyPr/>
      <a:lstStyle/>
      <a:p>
        <a:r>
          <a:rPr lang="en-US"/>
          <a:t>How will these videos play on screen as they wont be full size </a:t>
        </a:r>
      </a:p>
    </p188:txBody>
  </p188:cm>
  <p188:cm id="{59E04177-5A92-E047-A2D0-137036F7195D}" authorId="{D0D7D8A4-4202-BE4F-3D39-63D14B0B3064}" status="resolved" created="2025-11-24T01:02:53.71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33255090" sldId="2147483098"/>
      <ac:picMk id="14" creationId="{71073EC8-325A-D957-1307-C858BFEB53E3}"/>
    </ac:deMkLst>
    <p188:txBody>
      <a:bodyPr/>
      <a:lstStyle/>
      <a:p>
        <a:r>
          <a:rPr lang="en-US"/>
          <a:t>The middle pack should also be wih the old design and not new logo </a:t>
        </a:r>
      </a:p>
    </p188:txBody>
  </p188:cm>
  <p188:cm id="{F9A5C48A-C9F1-5343-8730-47C52E0DB80F}" authorId="{D0D7D8A4-4202-BE4F-3D39-63D14B0B3064}" status="resolved" created="2025-11-24T01:04:04.64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33255090" sldId="2147483098"/>
      <ac:picMk id="14" creationId="{71073EC8-325A-D957-1307-C858BFEB53E3}"/>
    </ac:deMkLst>
    <p188:txBody>
      <a:bodyPr/>
      <a:lstStyle/>
      <a:p>
        <a:r>
          <a:rPr lang="en-US"/>
          <a:t>Animate the slides with content coming one by one - tin to middle pack to last one </a:t>
        </a:r>
      </a:p>
    </p188:txBody>
  </p188:cm>
</p188:cmLst>
</file>

<file path=ppt/comments/modernComment_7FFFFDDB_2A3A16F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1971599-9E1E-FB47-BAC3-DCD3E7CCAFA9}" authorId="{D0D7D8A4-4202-BE4F-3D39-63D14B0B3064}" status="resolved" created="2025-11-24T01:12:34.792" complete="100000">
    <pc:sldMkLst xmlns:pc="http://schemas.microsoft.com/office/powerpoint/2013/main/command">
      <pc:docMk/>
      <pc:sldMk cId="708450033" sldId="2147483099"/>
    </pc:sldMkLst>
    <p188:replyLst>
      <p188:reply id="{BF454BA2-7EE3-4B5C-A969-C6926E5EF8B1}" authorId="{29CAF1A1-1DEC-9B3F-9075-728DDF3C6CE2}" created="2025-11-24T03:10:33.802">
        <p188:txBody>
          <a:bodyPr/>
          <a:lstStyle/>
          <a:p>
            <a:r>
              <a:rPr lang="en-US"/>
              <a:t>Will discuss</a:t>
            </a:r>
          </a:p>
        </p188:txBody>
      </p188:reply>
    </p188:replyLst>
    <p188:txBody>
      <a:bodyPr/>
      <a:lstStyle/>
      <a:p>
        <a:r>
          <a:rPr lang="en-US"/>
          <a:t>How will ad play in small size </a:t>
        </a:r>
      </a:p>
    </p188:txBody>
  </p188:cm>
</p188:cmLst>
</file>

<file path=ppt/comments/modernComment_7FFFFDDE_C1B8C35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ABE93D-8973-BD42-9DA6-BD810BF375EF}" authorId="{D0D7D8A4-4202-BE4F-3D39-63D14B0B3064}" status="resolved" created="2025-11-24T01:16:51.940" complete="100000">
    <pc:sldMkLst xmlns:pc="http://schemas.microsoft.com/office/powerpoint/2013/main/command">
      <pc:docMk/>
      <pc:sldMk cId="3250111318" sldId="2147483102"/>
    </pc:sldMkLst>
    <p188:txBody>
      <a:bodyPr/>
      <a:lstStyle/>
      <a:p>
        <a:r>
          <a:rPr lang="en-US"/>
          <a:t>Remove the first box and lets add one more ad of Baalon mein hai jaan ..had sent on watsapp</a:t>
        </a:r>
      </a:p>
    </p188:txBody>
  </p188:cm>
</p188:cmLst>
</file>

<file path=ppt/comments/modernComment_7FFFFDE0_A99006D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CA4D93-4F6A-234E-8BFD-F937CEF5F8E7}" authorId="{D0D7D8A4-4202-BE4F-3D39-63D14B0B3064}" status="resolved" created="2025-11-24T01:20:00.92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44788435" sldId="2147483104"/>
      <ac:spMk id="12" creationId="{7B9D647D-402D-16F1-A5AF-B8EA4DB18B44}"/>
    </ac:deMkLst>
    <p188:txBody>
      <a:bodyPr/>
      <a:lstStyle/>
      <a:p>
        <a:r>
          <a:rPr lang="en-US"/>
          <a:t>Use regular fonts and notm italics in text - have chnaged but check again </a:t>
        </a:r>
      </a:p>
    </p188:txBody>
  </p188:cm>
  <p188:cm id="{2EB44B46-C993-BE44-A0FE-0D1201A4D151}" authorId="{D0D7D8A4-4202-BE4F-3D39-63D14B0B3064}" status="resolved" created="2025-11-24T01:21:34.616" complete="100000">
    <pc:sldMkLst xmlns:pc="http://schemas.microsoft.com/office/powerpoint/2013/main/command">
      <pc:docMk/>
      <pc:sldMk cId="2844788435" sldId="2147483104"/>
    </pc:sldMkLst>
    <p188:txBody>
      <a:bodyPr/>
      <a:lstStyle/>
      <a:p>
        <a:r>
          <a:rPr lang="en-US"/>
          <a:t>Put Easy Jar before </a:t>
        </a:r>
      </a:p>
    </p188:txBody>
  </p188:cm>
</p188:cmLst>
</file>

<file path=ppt/comments/modernComment_7FFFFDE3_8CAB0FC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63403E7-1FED-4740-9969-23952DDADA26}" authorId="{D0D7D8A4-4202-BE4F-3D39-63D14B0B3064}" status="resolved" created="2025-11-24T01:53:13.43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60020932" sldId="2147483107"/>
      <ac:spMk id="2" creationId="{0FF114DD-4DF0-CA98-4121-9A1F5884BE17}"/>
    </ac:deMkLst>
    <p188:txBody>
      <a:bodyPr/>
      <a:lstStyle/>
      <a:p>
        <a:r>
          <a:rPr lang="en-US"/>
          <a:t>let the second line come after the first as i want to make the second point after the first with a pause </a:t>
        </a:r>
      </a:p>
    </p188:txBody>
  </p188:cm>
</p188:cmLst>
</file>

<file path=ppt/comments/modernComment_7FFFFDE4_C3EB2D6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590CE0A-C30B-944B-AFDE-E6D4D5A7F78C}" authorId="{D0D7D8A4-4202-BE4F-3D39-63D14B0B3064}" status="resolved" created="2025-11-24T01:59:26.037" complete="100000">
    <pc:sldMkLst xmlns:pc="http://schemas.microsoft.com/office/powerpoint/2013/main/command">
      <pc:docMk/>
      <pc:sldMk cId="3286969703" sldId="2147483108"/>
    </pc:sldMkLst>
    <p188:txBody>
      <a:bodyPr/>
      <a:lstStyle/>
      <a:p>
        <a:r>
          <a:rPr lang="en-US"/>
          <a:t>need a slide after this to introduce that this is story of Parachute brand </a:t>
        </a:r>
      </a:p>
    </p188:txBody>
  </p188:cm>
</p188:cmLst>
</file>

<file path=ppt/comments/modernComment_7FFFFDE6_72910F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00E83CC-5BC9-7B49-9F14-60800E7DAFF0}" authorId="{D0D7D8A4-4202-BE4F-3D39-63D14B0B3064}" status="resolved" created="2025-11-24T02:06:39.076" complete="100000">
    <pc:sldMkLst xmlns:pc="http://schemas.microsoft.com/office/powerpoint/2013/main/command">
      <pc:docMk/>
      <pc:sldMk cId="1922109299" sldId="2147483110"/>
    </pc:sldMkLst>
    <p188:replyLst>
      <p188:reply id="{2391B840-FDF7-4949-9CA9-A73E57A546D5}" authorId="{D0D7D8A4-4202-BE4F-3D39-63D14B0B3064}" created="2025-11-24T02:06:58.411">
        <p188:txBody>
          <a:bodyPr/>
          <a:lstStyle/>
          <a:p>
            <a:r>
              <a:rPr lang="en-US"/>
              <a:t>this will come as next sum up slide </a:t>
            </a:r>
          </a:p>
        </p188:txBody>
      </p188:reply>
    </p188:replyLst>
    <p188:txBody>
      <a:bodyPr/>
      <a:lstStyle/>
      <a:p>
        <a:r>
          <a:rPr lang="en-US"/>
          <a:t>Need to put one slide on value creation principles ..
- think consumer insights 
- product innovation for consumer 
- Invest in catgeory develeopment and build brand 
- Create value for consumer ..it will lead to value for brand 
- Learn fast from ground and course correct 
- Stay the course </a:t>
        </a:r>
      </a:p>
    </p188:txBody>
  </p188:cm>
  <p188:cm id="{9800AA62-FFBD-42F6-9A1A-5BFE464240E7}" authorId="{29CAF1A1-1DEC-9B3F-9075-728DDF3C6CE2}" status="resolved" created="2025-11-24T05:29:27.93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922109299" sldId="2147483110"/>
      <ac:spMk id="6" creationId="{40F4E78E-2558-9463-7E7C-30C015933879}"/>
    </ac:deMkLst>
    <p188:txBody>
      <a:bodyPr/>
      <a:lstStyle/>
      <a:p>
        <a:r>
          <a:rPr lang="en-US"/>
          <a:t>Parachute Is ₹713/L, Dabur Anmol is ₹580/L</a:t>
        </a:r>
      </a:p>
    </p188:txBody>
  </p188:cm>
</p188:cmLst>
</file>

<file path=ppt/comments/modernComment_7FFFFDEB_4150A4F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F0FF69F-2BC0-6640-8E0E-63995C40F64F}" authorId="{D0D7D8A4-4202-BE4F-3D39-63D14B0B3064}" status="resolved" created="2025-11-24T00:45:31.857" complete="100000">
    <pc:sldMkLst xmlns:pc="http://schemas.microsoft.com/office/powerpoint/2013/main/command">
      <pc:docMk/>
      <pc:sldMk cId="1095804153" sldId="2147483115"/>
    </pc:sldMkLst>
    <p188:replyLst>
      <p188:reply id="{50CFF796-7ED8-4A06-879C-A4110B1C3712}" authorId="{29CAF1A1-1DEC-9B3F-9075-728DDF3C6CE2}" created="2025-11-24T02:28:21.470">
        <p188:txBody>
          <a:bodyPr/>
          <a:lstStyle/>
          <a:p>
            <a:r>
              <a:rPr lang="en-US"/>
              <a:t>It shows the range of cost. White line in between is the average</a:t>
            </a:r>
          </a:p>
        </p188:txBody>
      </p188:reply>
    </p188:replyLst>
    <p188:txBody>
      <a:bodyPr/>
      <a:lstStyle/>
      <a:p>
        <a:r>
          <a:rPr lang="en-US"/>
          <a:t>Black boxes not clear as to how to read them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B90EDB-4818-44A2-AD66-953BE5B4CA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11FA7-484B-4F69-B3C9-E131E3F4F5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B76D3-4564-4EA1-BD2C-042E6553EFAF}" type="datetimeFigureOut">
              <a:rPr lang="en-IN" smtClean="0"/>
              <a:t>24-11-2025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3D290-CAD8-4192-8BA8-85F0AD6EAE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90B37-32FF-462B-934D-29745C77F9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13BE8-C616-40BB-9A0D-FCD9D95B0D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944942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49241-84F1-403E-9C88-5CA77550AE5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30DAE-A362-4630-9E55-772CED1D2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8338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b.gov.in/PressReleasePage.aspx?PRID=2126119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b.gov.in/PressReleasePage.aspx?PRID=2126119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b.gov.in/PressReleasePage.aspx?PRID=2126119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b.gov.in/PressReleasePage.aspx?PRID=2126119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59C17-F07A-BAFC-D15A-EF16E69B2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E9D2DE-55AA-45F7-35F6-E01832468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052832-8B59-0A98-3D0F-D325D5B68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/>
              <a:t>Strategic Pillars for Realizing  Viksit Bharat by 2047 - https://www.niti.gov.in/node/1630</a:t>
            </a:r>
          </a:p>
          <a:p>
            <a:pPr marL="228600" indent="-228600">
              <a:buAutoNum type="arabicPeriod"/>
            </a:pPr>
            <a:r>
              <a:rPr lang="en-GB"/>
              <a:t>Viksit Bharat Targets - https://www.phdcci.in/wp-content/uploads/2024/04/Viksit-Bharat@2047-A-Blueprint-of-Micro-and-Macro-Economic-Dynamics.pdf</a:t>
            </a:r>
          </a:p>
          <a:p>
            <a:pPr marL="228600" indent="-228600">
              <a:buAutoNum type="arabicPeriod"/>
            </a:pPr>
            <a:r>
              <a:rPr lang="en-GB"/>
              <a:t>Viksit Bharat Targets - https://viksitindia.com/</a:t>
            </a:r>
          </a:p>
          <a:p>
            <a:pPr marL="228600" indent="-228600">
              <a:buAutoNum type="arabicPeriod"/>
            </a:pPr>
            <a:r>
              <a:rPr lang="en-GB"/>
              <a:t>Exports (2024-25) - </a:t>
            </a:r>
            <a:r>
              <a:rPr lang="en-IN">
                <a:hlinkClick r:id="rId3" tooltip="https://www.pib.gov.in/pressreleasepage.aspx?prid=2126119"/>
              </a:rPr>
              <a:t>https://www.pib.gov.in/PressReleasePage.aspx?PRID=2126119</a:t>
            </a:r>
            <a:endParaRPr lang="en-IN"/>
          </a:p>
          <a:p>
            <a:pPr marL="228600" indent="-228600">
              <a:buAutoNum type="arabicPeriod"/>
            </a:pPr>
            <a:r>
              <a:rPr lang="en-GB"/>
              <a:t>Life Expectancy - https://www.macrotrends.net/global-metrics/countries/ind/india/life-expectancy</a:t>
            </a:r>
          </a:p>
          <a:p>
            <a:pPr marL="228600" indent="-228600">
              <a:buAutoNum type="arabicPeriod"/>
            </a:pPr>
            <a:r>
              <a:rPr lang="en-GB"/>
              <a:t>Literacy Rate - https://www.macrotrends.net/global-metrics/countries/ind/india/literacy-rate</a:t>
            </a:r>
          </a:p>
          <a:p>
            <a:pPr marL="228600" indent="-228600">
              <a:buAutoNum type="arabicPeriod"/>
            </a:pPr>
            <a:r>
              <a:rPr lang="en-GB"/>
              <a:t>Agri &amp; Food Processing Exports - https://www.pib.gov.in/PressReleaseIframePage.aspx?PRID=2170508</a:t>
            </a:r>
          </a:p>
          <a:p>
            <a:pPr marL="228600" indent="-228600">
              <a:buAutoNum type="arabicPeriod"/>
            </a:pPr>
            <a:endParaRPr lang="en-GB"/>
          </a:p>
          <a:p>
            <a:pPr marL="228600" indent="-228600">
              <a:buAutoNum type="arabicPeriod"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E1186-1B06-D6E1-0500-6A620E00C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30DAE-A362-4630-9E55-772CED1D2C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70CD1-0D70-D612-36F4-DCF4374282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8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22E41-757B-C674-F8C6-309DD7031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64225C-9F8B-BEDB-6FB5-C8B0A3BC8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7DDBF-83D7-3ED0-AB5A-E8D4D0B1C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Loose - https://marico.com/investorspdf/Marico_Limited_-_Investor_Presentation_-_November_2022.pdf</a:t>
            </a:r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196C3-3CFE-B278-811A-D7E74BD7D3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57706-97D2-FD52-AF10-C45AD665E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82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13DC2-B211-43A2-BF0F-CA51A7632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0A85D0-004F-D9A4-A6CD-72C4245C7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D6868A-A7C3-B7AA-69C3-DA571530A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Loose - https://marico.com/investorspdf/Marico_Limited_-_Investor_Presentation_-_November_2022.pdf</a:t>
            </a:r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D8E16-28AE-9D64-CD61-8173AC2815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C6116-DA6B-F319-F88D-2FFD94C91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47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22E41-757B-C674-F8C6-309DD7031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64225C-9F8B-BEDB-6FB5-C8B0A3BC8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7DDBF-83D7-3ED0-AB5A-E8D4D0B1C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Loose - https://marico.com/investorspdf/Marico_Limited_-_Investor_Presentation_-_November_2022.pdf</a:t>
            </a:r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196C3-3CFE-B278-811A-D7E74BD7D3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57706-97D2-FD52-AF10-C45AD665E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24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6BF21-76C3-E1D2-2B37-391F239AA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8DADB2-2C80-3076-91F3-CD7979197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2997BD-10A6-2908-621F-FCC346C57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Loose - https://marico.com/investorspdf/Marico_Limited_-_Investor_Presentation_-_November_2022.pdf</a:t>
            </a:r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52FE7-AADD-FF54-D8E8-BA08E046E3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10699-80E9-9248-AA60-D35BCB264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95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4F1F8-6EB8-AB84-12EE-A6B231716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F76D7E-51E0-0CF9-95C5-3F08AE7785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2EE2B-D0C8-AD71-5521-BFBAAD144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Loose - https://marico.com/investorspdf/Marico_Limited_-_Investor_Presentation_-_November_2022.pdf</a:t>
            </a:r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6D4DF-3966-1278-EC07-52CA702525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96B1E-3272-5DD1-B60A-8D1E0B4D2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56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8546B-9821-9D2D-B8C1-B88144B22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14C7D7-BC8D-819A-71BD-9C4FBD9C7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B1816C-7746-D7DD-C774-345828E2F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Loose - https://marico.com/investorspdf/Marico_Limited_-_Investor_Presentation_-_November_2022.pdf</a:t>
            </a:r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C525F-9C50-C769-8B5F-3D15AAEEE8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A3C61-3DC7-DDBD-AD05-F9F2D3881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5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56280-4555-F214-0F52-0AFBBB2FD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EB291A-B8CD-8A34-AD03-BA5808185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6B89A8-7638-1F96-7C69-2B126A6F9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/>
              <a:t>Strategic Pillars for Realizing  Viksit Bharat by 2047 - https://www.niti.gov.in/node/1630</a:t>
            </a:r>
          </a:p>
          <a:p>
            <a:pPr marL="228600" indent="-228600">
              <a:buAutoNum type="arabicPeriod"/>
            </a:pPr>
            <a:r>
              <a:rPr lang="en-GB"/>
              <a:t>Viksit Bharat Targets - https://www.phdcci.in/wp-content/uploads/2024/04/Viksit-Bharat@2047-A-Blueprint-of-Micro-and-Macro-Economic-Dynamics.pdf</a:t>
            </a:r>
          </a:p>
          <a:p>
            <a:pPr marL="228600" indent="-228600">
              <a:buAutoNum type="arabicPeriod"/>
            </a:pPr>
            <a:r>
              <a:rPr lang="en-GB"/>
              <a:t>Viksit Bharat Targets - https://viksitindia.com/</a:t>
            </a:r>
          </a:p>
          <a:p>
            <a:pPr marL="228600" indent="-228600">
              <a:buAutoNum type="arabicPeriod"/>
            </a:pPr>
            <a:r>
              <a:rPr lang="en-GB"/>
              <a:t>Exports (2024-25) - </a:t>
            </a:r>
            <a:r>
              <a:rPr lang="en-IN">
                <a:hlinkClick r:id="rId3" tooltip="https://www.pib.gov.in/pressreleasepage.aspx?prid=2126119"/>
              </a:rPr>
              <a:t>https://www.pib.gov.in/PressReleasePage.aspx?PRID=2126119</a:t>
            </a:r>
            <a:endParaRPr lang="en-IN"/>
          </a:p>
          <a:p>
            <a:pPr marL="228600" indent="-228600">
              <a:buAutoNum type="arabicPeriod"/>
            </a:pPr>
            <a:r>
              <a:rPr lang="en-GB"/>
              <a:t>Life Expectancy - https://www.macrotrends.net/global-metrics/countries/ind/india/life-expectancy</a:t>
            </a:r>
          </a:p>
          <a:p>
            <a:pPr marL="228600" indent="-228600">
              <a:buAutoNum type="arabicPeriod"/>
            </a:pPr>
            <a:r>
              <a:rPr lang="en-GB"/>
              <a:t>Literacy Rate - https://www.macrotrends.net/global-metrics/countries/ind/india/literacy-rate</a:t>
            </a:r>
          </a:p>
          <a:p>
            <a:pPr marL="228600" indent="-228600">
              <a:buAutoNum type="arabicPeriod"/>
            </a:pPr>
            <a:r>
              <a:rPr lang="en-GB"/>
              <a:t>Agri &amp; Food Processing Exports - https://www.pib.gov.in/PressReleaseIframePage.aspx?PRID=2170508</a:t>
            </a:r>
          </a:p>
          <a:p>
            <a:pPr marL="228600" indent="-228600">
              <a:buAutoNum type="arabicPeriod"/>
            </a:pPr>
            <a:r>
              <a:rPr lang="en-GB"/>
              <a:t>Poultry contribution to GDP - https://ajmaliasacademy.in/indias-poultry-sector/</a:t>
            </a:r>
          </a:p>
          <a:p>
            <a:pPr marL="228600" indent="-228600">
              <a:buAutoNum type="arabicPeriod"/>
            </a:pPr>
            <a:r>
              <a:rPr lang="en-GB"/>
              <a:t>Poultry Exports - https://mofpi.gov.in/sites/default/files/KnowledgeCentre/Sector%20Profile/Sector_profile_Meat_Poultry_(1)22.pdf</a:t>
            </a:r>
          </a:p>
          <a:p>
            <a:pPr marL="228600" indent="-228600">
              <a:buAutoNum type="arabicPeriod"/>
            </a:pPr>
            <a:r>
              <a:rPr lang="en-GB" err="1"/>
              <a:t>Fmcg</a:t>
            </a:r>
            <a:r>
              <a:rPr lang="en-GB"/>
              <a:t> TO </a:t>
            </a:r>
            <a:r>
              <a:rPr lang="en-GB" err="1"/>
              <a:t>gdp</a:t>
            </a:r>
            <a:r>
              <a:rPr lang="en-GB"/>
              <a:t>: https://www.rightangleglobal.com/post/the-fmcg-industry-in-india-trends-statistics-and-insights#:~:text=The%20FMCG%20industry%20is%20a,Foundation%20and%20India%20Macro%20Indicators.</a:t>
            </a:r>
          </a:p>
          <a:p>
            <a:pPr marL="228600" indent="-228600">
              <a:buAutoNum type="arabicPeriod"/>
            </a:pPr>
            <a:r>
              <a:rPr lang="en-GB"/>
              <a:t>FMCG Exports - https://www.thehindubusinessline.com/data-stories/data-focus/fmcg-exports-grew-over-15-annually-driven-by-beauty-personal-care-food-beverages/article69984515.ece</a:t>
            </a:r>
          </a:p>
          <a:p>
            <a:pPr marL="228600" indent="-228600">
              <a:buAutoNum type="arabicPeriod"/>
            </a:pPr>
            <a:r>
              <a:rPr lang="en-GB"/>
              <a:t>https://aims-international.org/aims20/20AProceedings/PDF/A2173-Final.pdf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AB5DE-7B6F-6351-3FA3-E118BB752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30DAE-A362-4630-9E55-772CED1D2C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37BFF-5334-C0EC-2A27-CD958EEF8B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4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491F1-CCE1-16FA-F72B-4CDB4659F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109893-20EC-B5B4-9577-BDBA98CF5B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1F0450-FCF3-3EED-70B7-21A47EB03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/>
              <a:t>Strategic Pillars for Realizing  Viksit Bharat by 2047 - https://www.niti.gov.in/node/1630</a:t>
            </a:r>
          </a:p>
          <a:p>
            <a:pPr marL="228600" indent="-228600">
              <a:buAutoNum type="arabicPeriod"/>
            </a:pPr>
            <a:r>
              <a:rPr lang="en-GB"/>
              <a:t>Viksit Bharat Targets - https://www.phdcci.in/wp-content/uploads/2024/04/Viksit-Bharat@2047-A-Blueprint-of-Micro-and-Macro-Economic-Dynamics.pdf</a:t>
            </a:r>
          </a:p>
          <a:p>
            <a:pPr marL="228600" indent="-228600">
              <a:buAutoNum type="arabicPeriod"/>
            </a:pPr>
            <a:r>
              <a:rPr lang="en-GB"/>
              <a:t>Viksit Bharat Targets - https://viksitindia.com/</a:t>
            </a:r>
          </a:p>
          <a:p>
            <a:pPr marL="228600" indent="-228600">
              <a:buAutoNum type="arabicPeriod"/>
            </a:pPr>
            <a:r>
              <a:rPr lang="en-GB"/>
              <a:t>Exports (2024-25) - </a:t>
            </a:r>
            <a:r>
              <a:rPr lang="en-IN">
                <a:hlinkClick r:id="rId3" tooltip="https://www.pib.gov.in/pressreleasepage.aspx?prid=2126119"/>
              </a:rPr>
              <a:t>https://www.pib.gov.in/PressReleasePage.aspx?PRID=2126119</a:t>
            </a:r>
            <a:endParaRPr lang="en-IN"/>
          </a:p>
          <a:p>
            <a:pPr marL="228600" indent="-228600">
              <a:buAutoNum type="arabicPeriod"/>
            </a:pPr>
            <a:r>
              <a:rPr lang="en-GB"/>
              <a:t>Life Expectancy - https://www.macrotrends.net/global-metrics/countries/ind/india/life-expectancy</a:t>
            </a:r>
          </a:p>
          <a:p>
            <a:pPr marL="228600" indent="-228600">
              <a:buAutoNum type="arabicPeriod"/>
            </a:pPr>
            <a:r>
              <a:rPr lang="en-GB"/>
              <a:t>Literacy Rate - https://www.macrotrends.net/global-metrics/countries/ind/india/literacy-rate</a:t>
            </a:r>
          </a:p>
          <a:p>
            <a:pPr marL="228600" indent="-228600">
              <a:buAutoNum type="arabicPeriod"/>
            </a:pPr>
            <a:r>
              <a:rPr lang="en-GB"/>
              <a:t>Agri &amp; Food Processing Exports - https://www.pib.gov.in/PressReleaseIframePage.aspx?PRID=2170508</a:t>
            </a:r>
          </a:p>
          <a:p>
            <a:pPr marL="228600" indent="-228600">
              <a:buAutoNum type="arabicPeriod"/>
            </a:pPr>
            <a:r>
              <a:rPr lang="en-GB"/>
              <a:t>Poultry contribution to GDP - https://ajmaliasacademy.in/indias-poultry-sector/</a:t>
            </a:r>
          </a:p>
          <a:p>
            <a:pPr marL="228600" indent="-228600">
              <a:buAutoNum type="arabicPeriod"/>
            </a:pPr>
            <a:r>
              <a:rPr lang="en-GB"/>
              <a:t>Poultry Exports - https://mofpi.gov.in/sites/default/files/KnowledgeCentre/Sector%20Profile/Sector_profile_Meat_Poultry_(1)22.pdf</a:t>
            </a:r>
          </a:p>
          <a:p>
            <a:pPr marL="228600" indent="-228600">
              <a:buAutoNum type="arabicPeriod"/>
            </a:pPr>
            <a:r>
              <a:rPr lang="en-GB" err="1"/>
              <a:t>Fmcg</a:t>
            </a:r>
            <a:r>
              <a:rPr lang="en-GB"/>
              <a:t> TO </a:t>
            </a:r>
            <a:r>
              <a:rPr lang="en-GB" err="1"/>
              <a:t>gdp</a:t>
            </a:r>
            <a:r>
              <a:rPr lang="en-GB"/>
              <a:t>: https://www.rightangleglobal.com/post/the-fmcg-industry-in-india-trends-statistics-and-insights#:~:text=The%20FMCG%20industry%20is%20a,Foundation%20and%20India%20Macro%20Indicators.</a:t>
            </a:r>
          </a:p>
          <a:p>
            <a:pPr marL="228600" indent="-228600">
              <a:buAutoNum type="arabicPeriod"/>
            </a:pPr>
            <a:r>
              <a:rPr lang="en-GB"/>
              <a:t>FMCG Exports - https://www.thehindubusinessline.com/data-stories/data-focus/fmcg-exports-grew-over-15-annually-driven-by-beauty-personal-care-food-beverages/article69984515.ece</a:t>
            </a:r>
          </a:p>
          <a:p>
            <a:pPr marL="228600" indent="-228600">
              <a:buAutoNum type="arabicPeriod"/>
            </a:pPr>
            <a:r>
              <a:rPr lang="en-GB"/>
              <a:t>https://aims-international.org/aims20/20AProceedings/PDF/A2173-Final.pdf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4592C-533F-F1B2-0C28-B0FB98DA3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30DAE-A362-4630-9E55-772CED1D2C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BD0BE-8315-AE1E-71D8-6025291A2F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23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https://www.orfonline.org/expert-speak/indias-protein-deficiency-and-the-need-to-address-the-problem</a:t>
            </a:r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7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E7B09-32AB-5675-4538-BD49539E0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C8F074-80FD-ADFD-64ED-3E3055BED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AE117B-1150-8690-0FFD-EAB245943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https://www.orfonline.org/expert-speak/indias-protein-deficiency-and-the-need-to-address-the-problem</a:t>
            </a:r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7A096-6C4E-10A9-96CD-2B6619A69E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B2730-A864-5030-740A-2841B8764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F88A0-1B4B-4809-BFBC-0B4BE8EC2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0412FF-B6D1-501F-A634-B45AB6264E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77E90B-0832-B2D3-0047-E9EF59AAD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/>
              <a:t>Strategic Pillars for Realizing  Viksit Bharat by 2047 - https://www.niti.gov.in/node/1630</a:t>
            </a:r>
          </a:p>
          <a:p>
            <a:pPr marL="228600" indent="-228600">
              <a:buAutoNum type="arabicPeriod"/>
            </a:pPr>
            <a:r>
              <a:rPr lang="en-GB"/>
              <a:t>Viksit Bharat Targets - https://www.phdcci.in/wp-content/uploads/2024/04/Viksit-Bharat@2047-A-Blueprint-of-Micro-and-Macro-Economic-Dynamics.pdf</a:t>
            </a:r>
          </a:p>
          <a:p>
            <a:pPr marL="228600" indent="-228600">
              <a:buAutoNum type="arabicPeriod"/>
            </a:pPr>
            <a:r>
              <a:rPr lang="en-GB"/>
              <a:t>Viksit Bharat Targets - https://viksitindia.com/</a:t>
            </a:r>
          </a:p>
          <a:p>
            <a:pPr marL="228600" indent="-228600">
              <a:buAutoNum type="arabicPeriod"/>
            </a:pPr>
            <a:r>
              <a:rPr lang="en-GB"/>
              <a:t>Exports (2024-25) - </a:t>
            </a:r>
            <a:r>
              <a:rPr lang="en-IN">
                <a:hlinkClick r:id="rId3" tooltip="https://www.pib.gov.in/pressreleasepage.aspx?prid=2126119"/>
              </a:rPr>
              <a:t>https://www.pib.gov.in/PressReleasePage.aspx?PRID=2126119</a:t>
            </a:r>
            <a:endParaRPr lang="en-IN"/>
          </a:p>
          <a:p>
            <a:pPr marL="228600" indent="-228600">
              <a:buAutoNum type="arabicPeriod"/>
            </a:pPr>
            <a:r>
              <a:rPr lang="en-GB"/>
              <a:t>Life Expectancy - https://www.macrotrends.net/global-metrics/countries/ind/india/life-expectancy</a:t>
            </a:r>
          </a:p>
          <a:p>
            <a:pPr marL="228600" indent="-228600">
              <a:buAutoNum type="arabicPeriod"/>
            </a:pPr>
            <a:r>
              <a:rPr lang="en-GB"/>
              <a:t>Literacy Rate - https://www.macrotrends.net/global-metrics/countries/ind/india/literacy-rate</a:t>
            </a:r>
          </a:p>
          <a:p>
            <a:pPr marL="228600" indent="-228600">
              <a:buAutoNum type="arabicPeriod"/>
            </a:pPr>
            <a:r>
              <a:rPr lang="en-GB"/>
              <a:t>Agri &amp; Food Processing Exports - https://www.pib.gov.in/PressReleaseIframePage.aspx?PRID=2170508</a:t>
            </a:r>
          </a:p>
          <a:p>
            <a:pPr marL="228600" indent="-228600">
              <a:buAutoNum type="arabicPeriod"/>
            </a:pPr>
            <a:r>
              <a:rPr lang="en-GB"/>
              <a:t>Poultry contribution to GDP - https://ajmaliasacademy.in/indias-poultry-sector/</a:t>
            </a:r>
          </a:p>
          <a:p>
            <a:pPr marL="228600" indent="-228600">
              <a:buAutoNum type="arabicPeriod"/>
            </a:pPr>
            <a:r>
              <a:rPr lang="en-GB"/>
              <a:t>Poultry Exports - https://mofpi.gov.in/sites/default/files/KnowledgeCentre/Sector%20Profile/Sector_profile_Meat_Poultry_(1)22.pdf</a:t>
            </a:r>
          </a:p>
          <a:p>
            <a:pPr marL="228600" indent="-228600">
              <a:buAutoNum type="arabicPeriod"/>
            </a:pPr>
            <a:r>
              <a:rPr lang="en-GB" err="1"/>
              <a:t>Fmcg</a:t>
            </a:r>
            <a:r>
              <a:rPr lang="en-GB"/>
              <a:t> TO </a:t>
            </a:r>
            <a:r>
              <a:rPr lang="en-GB" err="1"/>
              <a:t>gdp</a:t>
            </a:r>
            <a:r>
              <a:rPr lang="en-GB"/>
              <a:t>: https://www.rightangleglobal.com/post/the-fmcg-industry-in-india-trends-statistics-and-insights#:~:text=The%20FMCG%20industry%20is%20a,Foundation%20and%20India%20Macro%20Indicators.</a:t>
            </a:r>
          </a:p>
          <a:p>
            <a:pPr marL="228600" indent="-228600">
              <a:buAutoNum type="arabicPeriod"/>
            </a:pPr>
            <a:r>
              <a:rPr lang="en-GB"/>
              <a:t>FMCG Exports - https://www.thehindubusinessline.com/data-stories/data-focus/fmcg-exports-grew-over-15-annually-driven-by-beauty-personal-care-food-beverages/article69984515.ece</a:t>
            </a:r>
          </a:p>
          <a:p>
            <a:pPr marL="228600" indent="-228600">
              <a:buAutoNum type="arabicPeriod"/>
            </a:pPr>
            <a:r>
              <a:rPr lang="en-GB"/>
              <a:t>https://aims-international.org/aims20/20AProceedings/PDF/A2173-Final.pdf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485D9-0500-7AAC-A9C6-BCA245123A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30DAE-A362-4630-9E55-772CED1D2C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07BBF-7BD7-BAAA-3E42-212F2EEDED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209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645ED-70B8-35B0-E98C-2A72DF0C1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AD0AEE-B6A8-CFAA-ECD9-F7B1D791E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7EAD5-6D4B-C428-D12A-AE45C31C5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EE43D-6949-F5CA-FDE7-3F897CF7A0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2F93D-B1DE-1218-EEFC-0830A4488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99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D6572-EB5C-F270-DC68-8D40BE216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855EF4-2539-EA81-6519-2E1AA79372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C903EC-A4E2-C992-07AE-4A8CA792B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1. Egg Prices - https://www.e2necc.com/home/eggprice</a:t>
            </a:r>
          </a:p>
          <a:p>
            <a:r>
              <a:rPr lang="en-IN"/>
              <a:t>2. Egg Cost - https://www.newindianexpress.com/states/tamil-nadu/2025/Jul/25/aadi-cracks-up-egg-price-by-rs-1-in-a-month-namakkal-poultry-sector-faces-heat?ref=finshots.in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3203D-EB65-4FB7-791C-B81FBA1157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C75F6-33B8-C616-76DF-C0A0EFC20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5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63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1C8DB-1347-7CC4-43EA-BB9A3EFDA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C05F8B-2556-F43F-344F-D3BD917AC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71809-2D65-80A1-72FA-240AA4FB1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CB3E74-3CFF-9689-5856-74B87F562A2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F7923-5DD1-4D16-D355-E80254B56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7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22E41-757B-C674-F8C6-309DD7031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64225C-9F8B-BEDB-6FB5-C8B0A3BC8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7DDBF-83D7-3ED0-AB5A-E8D4D0B1C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Loose - https://marico.com/investorspdf/Marico_Limited_-_Investor_Presentation_-_November_2022.pdf</a:t>
            </a:r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196C3-3CFE-B278-811A-D7E74BD7D3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57706-97D2-FD52-AF10-C45AD665E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30DAE-A362-4630-9E55-772CED1D2C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09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5BAA286-7532-40C8-8694-23E0D0048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5D4FB6-85AC-9215-748C-CE03FC726FD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04959" y="2887457"/>
            <a:ext cx="11320042" cy="715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Helvetica Neue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IN" sz="3200" kern="0">
                <a:solidFill>
                  <a:schemeClr val="accent3"/>
                </a:solidFill>
                <a:highlight>
                  <a:srgbClr val="000000"/>
                </a:highlight>
              </a:rPr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48457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584" y="54864"/>
            <a:ext cx="11952000" cy="71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 </a:t>
            </a:r>
            <a:br>
              <a:rPr lang="en-US"/>
            </a:br>
            <a:r>
              <a:rPr lang="en-US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D892F-52C2-4778-8F71-1C7970433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AAD6C4-678F-3B5A-02A4-D0EF79DD87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013" y="914400"/>
            <a:ext cx="11952287" cy="557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5858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4312" y="422291"/>
            <a:ext cx="7596701" cy="676467"/>
          </a:xfrm>
        </p:spPr>
        <p:txBody>
          <a:bodyPr lIns="0" tIns="0" rIns="0" bIns="0"/>
          <a:lstStyle>
            <a:lvl1pPr>
              <a:defRPr sz="4396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25253" y="1489720"/>
            <a:ext cx="3375328" cy="676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96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24262" y="1939827"/>
            <a:ext cx="2898584" cy="461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2" b="1" i="0">
                <a:solidFill>
                  <a:srgbClr val="85AF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3104">
              <a:spcBef>
                <a:spcPts val="45"/>
              </a:spcBef>
            </a:pPr>
            <a:fld id="{81D60167-4931-47E6-BA6A-407CBD079E47}" type="slidenum">
              <a:rPr lang="en-IN" spc="-15" smtClean="0"/>
              <a:pPr marL="23104">
                <a:spcBef>
                  <a:spcPts val="45"/>
                </a:spcBef>
              </a:pPr>
              <a:t>‹#›</a:t>
            </a:fld>
            <a:endParaRPr lang="en-IN" spc="-15" dirty="0"/>
          </a:p>
        </p:txBody>
      </p:sp>
    </p:spTree>
    <p:extLst>
      <p:ext uri="{BB962C8B-B14F-4D97-AF65-F5344CB8AC3E}">
        <p14:creationId xmlns:p14="http://schemas.microsoft.com/office/powerpoint/2010/main" val="34642876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4312" y="422291"/>
            <a:ext cx="7596701" cy="676467"/>
          </a:xfrm>
        </p:spPr>
        <p:txBody>
          <a:bodyPr lIns="0" tIns="0" rIns="0" bIns="0"/>
          <a:lstStyle>
            <a:lvl1pPr>
              <a:defRPr sz="4396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3104">
              <a:spcBef>
                <a:spcPts val="45"/>
              </a:spcBef>
            </a:pPr>
            <a:fld id="{81D60167-4931-47E6-BA6A-407CBD079E47}" type="slidenum">
              <a:rPr lang="en-IN" spc="-15" smtClean="0"/>
              <a:pPr marL="23104">
                <a:spcBef>
                  <a:spcPts val="45"/>
                </a:spcBef>
              </a:pPr>
              <a:t>‹#›</a:t>
            </a:fld>
            <a:endParaRPr lang="en-IN" spc="-15" dirty="0"/>
          </a:p>
        </p:txBody>
      </p:sp>
    </p:spTree>
    <p:extLst>
      <p:ext uri="{BB962C8B-B14F-4D97-AF65-F5344CB8AC3E}">
        <p14:creationId xmlns:p14="http://schemas.microsoft.com/office/powerpoint/2010/main" val="7029483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3104">
              <a:spcBef>
                <a:spcPts val="45"/>
              </a:spcBef>
            </a:pPr>
            <a:fld id="{81D60167-4931-47E6-BA6A-407CBD079E47}" type="slidenum">
              <a:rPr lang="en-IN" spc="-15" smtClean="0"/>
              <a:pPr marL="23104">
                <a:spcBef>
                  <a:spcPts val="45"/>
                </a:spcBef>
              </a:pPr>
              <a:t>‹#›</a:t>
            </a:fld>
            <a:endParaRPr lang="en-IN" spc="-15" dirty="0"/>
          </a:p>
        </p:txBody>
      </p:sp>
    </p:spTree>
    <p:extLst>
      <p:ext uri="{BB962C8B-B14F-4D97-AF65-F5344CB8AC3E}">
        <p14:creationId xmlns:p14="http://schemas.microsoft.com/office/powerpoint/2010/main" val="301503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DEE25-187A-95DF-0084-8C70B82EE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3FBF8B-3A0C-C81B-51B4-FD1733FC5E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8560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5CC4C-B6A5-9FEB-837B-1B09DCB20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" y="54864"/>
            <a:ext cx="11952000" cy="71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 -5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A7F5F3-6A90-90E2-B024-5319418E7D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FC67737-E890-D48B-2263-3F8F23E5350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8910630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2552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669AB3-9C07-4CE6-949C-933E03B47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3862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6D59AFD-2231-4893-870A-CDA9667EA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2778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67F8725-3354-4C73-8C44-44467E383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9836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" y="54864"/>
            <a:ext cx="11952000" cy="7159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250AA7E-C689-4631-B994-C3CD94C83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4352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59501" y="838201"/>
            <a:ext cx="1860551" cy="500221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5734" y="838201"/>
            <a:ext cx="5380567" cy="5002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035315A-A27E-4388-823A-83335894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912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4" y="838201"/>
            <a:ext cx="7444317" cy="7159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75733" y="1789113"/>
            <a:ext cx="5632451" cy="40513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8018FBB-1721-4F66-9561-060029445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619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xfrm>
            <a:off x="5947753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13369A4-BA7A-4592-A10C-6226070DCDA5}"/>
              </a:ext>
            </a:extLst>
          </p:cNvPr>
          <p:cNvSpPr txBox="1">
            <a:spLocks/>
          </p:cNvSpPr>
          <p:nvPr userDrawn="1"/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999B0C-A3F1-4F35-88E4-1FE9915F58F5}" type="slidenum">
              <a:rPr lang="en-IN" smtClean="0">
                <a:solidFill>
                  <a:schemeClr val="tx1"/>
                </a:solidFill>
              </a:rPr>
              <a:pPr/>
              <a:t>‹#›</a:t>
            </a:fld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8472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0739"/>
            <a:ext cx="11952000" cy="71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243" y="1597384"/>
            <a:ext cx="5131892" cy="470376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597384"/>
            <a:ext cx="5820696" cy="470376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413A964-CA01-432C-A026-FC821385B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4446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D892F-52C2-4778-8F71-1C7970433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908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482600" y="14288"/>
            <a:ext cx="491067" cy="1676400"/>
            <a:chOff x="-480" y="0"/>
            <a:chExt cx="528" cy="240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-480" y="0"/>
              <a:ext cx="528" cy="52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-480" y="625"/>
              <a:ext cx="528" cy="527"/>
            </a:xfrm>
            <a:prstGeom prst="rect">
              <a:avLst/>
            </a:prstGeom>
            <a:solidFill>
              <a:srgbClr val="8CB1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-480" y="1248"/>
              <a:ext cx="528" cy="527"/>
            </a:xfrm>
            <a:prstGeom prst="rect">
              <a:avLst/>
            </a:prstGeom>
            <a:solidFill>
              <a:srgbClr val="3396C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-480" y="1873"/>
              <a:ext cx="528" cy="527"/>
            </a:xfrm>
            <a:prstGeom prst="rect">
              <a:avLst/>
            </a:prstGeom>
            <a:solidFill>
              <a:srgbClr val="C01F6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solidFill>
                  <a:srgbClr val="000000"/>
                </a:solidFill>
              </a:endParaRPr>
            </a:p>
          </p:txBody>
        </p:sp>
      </p:grp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8433" y="2403476"/>
            <a:ext cx="8534400" cy="334963"/>
          </a:xfrm>
        </p:spPr>
        <p:txBody>
          <a:bodyPr/>
          <a:lstStyle>
            <a:lvl1pPr marL="0" indent="0">
              <a:buFont typeface="Times" pitchFamily="18" charset="0"/>
              <a:buNone/>
              <a:defRPr sz="14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4B1EC1C-05B7-4AED-A63A-3F241786B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9171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D1E64D3-3931-4FA7-9D91-8B36566DD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853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C6F157E-2A21-49B6-9D43-71FF88EAB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7705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734" y="1789113"/>
            <a:ext cx="2713567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2501" y="1789113"/>
            <a:ext cx="2715684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5D39A48-C40A-43C0-8A5C-E61D4D86B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616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98010EC-1EFC-4C24-BF38-AA2B525137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7507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D892F-52C2-4778-8F71-1C7970433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3456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D72316-C4F3-4C7B-BED1-C511FD7C4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2477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37664FA-9DB2-47BF-AF87-B7CB1F826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58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F5B3A41-AA3C-45E8-BB25-F9765C692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73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584" y="54864"/>
            <a:ext cx="11952000" cy="71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 3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413A964-CA01-432C-A026-FC821385B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41E002B-F8A9-FC18-9628-65FE9B4A6C5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83238367"/>
              </p:ext>
            </p:extLst>
          </p:nvPr>
        </p:nvGraphicFramePr>
        <p:xfrm>
          <a:off x="1102850" y="922517"/>
          <a:ext cx="9928943" cy="5570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5816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C9B38A6-44BC-46E9-BD05-08B962EB8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4873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59501" y="838201"/>
            <a:ext cx="1860551" cy="5002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5734" y="838201"/>
            <a:ext cx="5380567" cy="5002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0EC9797-BFE1-4987-924F-2CDC740C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5449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4" y="838201"/>
            <a:ext cx="7444317" cy="715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75733" y="1789113"/>
            <a:ext cx="5632451" cy="40513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93CB318-4A4C-4C00-A324-9556C0EDF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1932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8C26-CEEF-E819-C4F6-03CEF4FB0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04861-D396-62ED-3CD8-92C89FBD9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BC162-4DFB-2AC2-25EA-522158F27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GLF 2024 | GAVL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95284-F74A-C090-993E-CE12970E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6C5B-BC3F-4446-8B0A-58F3F71C8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46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F83F9-D7B5-6229-6401-05930462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2CBFD-7A49-41A7-762D-D22354518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1E7F1-77B5-BBBB-3EB1-1CF1C933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GLF 2024 | GAVL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D2BFE-91DB-FF29-EF9C-170B26D9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6C5B-BC3F-4446-8B0A-58F3F71C8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33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91968-5DC6-CDCF-C831-3AEF524CA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0BE8B-9C76-958A-05B9-D17F7E74E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2FD13-CB42-472F-EF78-DC9D4195F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Godrej Leadership Forum 2024 | Godrej Agrovet 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1D54-DFEC-FDD9-203E-41A05EBB0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6C5B-BC3F-4446-8B0A-58F3F71C8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15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FFCAB-B26A-B60B-71AC-31D427F91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9CF81-8130-A9A6-A37F-E27369BAC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87D7F-AF95-2665-E9F4-84D4328E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64514-C3D5-19F7-908A-82645CAD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Godrej Leadership Forum 2024 | Godrej Agrovet Limited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51B2A-81CF-4414-6599-507D0EBE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6C5B-BC3F-4446-8B0A-58F3F71C8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71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B85D0-3B6E-D7D1-789C-22A535B7C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B2514-1D44-5870-FB2A-AB37B9B7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ACA8E-9B38-F0A2-3DFF-BAA074112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82038-84DC-2C6F-590F-9BCF26BA9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C07E9-DE72-4DF5-A8EA-66B113F38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853ADC-9859-E351-1505-0ACC99D4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Godrej Leadership Forum 2024 | Godrej Agrovet Limited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57CE17-9800-C789-020E-EFD0E3D1A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6C5B-BC3F-4446-8B0A-58F3F71C8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0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74A4-2831-87C7-D49F-C729FFB3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8422DD-75D2-4F2A-2CE9-3C1CE7436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Godrej Leadership Forum 2024 | Godrej Agrovet Limited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4B676-A5A8-5341-FE62-F6567E2E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6C5B-BC3F-4446-8B0A-58F3F71C8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08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ED1EF9-7BB8-1FF9-2418-A323AF42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Godrej Leadership Forum 2024 | Godrej Agrovet Limited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D2DEE-E9DA-1770-7AB9-F266D311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6C5B-BC3F-4446-8B0A-58F3F71C8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91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584" y="54864"/>
            <a:ext cx="11952000" cy="71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 - 9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413A964-CA01-432C-A026-FC821385B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E1AA75D-5D0F-E730-584B-B9501617C0E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5531294"/>
              </p:ext>
            </p:extLst>
          </p:nvPr>
        </p:nvGraphicFramePr>
        <p:xfrm>
          <a:off x="925871" y="92251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8570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B0F1-741A-26D8-3665-DB7988FF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20E1F-B6F5-16A8-A0BB-DFBC30948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A64BD-9FD7-9330-E9D1-D77BD0D55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8F50C-3EFC-9CC0-00D5-3DAEE92B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Godrej Leadership Forum 2023 | Godrej Agrovet Limited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ED30E-DDB2-D6D0-A213-6589FC69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6C5B-BC3F-4446-8B0A-58F3F71C8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96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AEE64-C5FA-896A-69D4-4BEA8183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B9EE52-090A-104C-337E-B0B11D965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A2F2C3-C695-DDC1-8647-14254A42C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9E2B6-A353-F344-93AC-74E6E92E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Godrej Leadership Forum 2023 | Godrej Agrovet Limited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769D6-2760-4637-7448-A26D6BD88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6C5B-BC3F-4446-8B0A-58F3F71C8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51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DA5B-D672-AF15-3D37-8CFD9540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8A788-1270-DE4E-9863-C252269E5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341E4-1D3C-DA4F-F9FD-846E7B67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Godrej Leadership Forum 2023 | Godrej Agrovet 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1776F-DF2E-9A73-B79C-11389B311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6C5B-BC3F-4446-8B0A-58F3F71C8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91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00B00F-29F1-7A0E-C400-D40CEE7EB9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3178C1-B221-FFD9-D968-28D2455B3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5532A-A599-73C2-4204-2BEEC098C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Godrej Leadership Forum 2024 | Godrej Agrovet 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7CCD0-4BD4-ED8E-275B-9EA81393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6C5B-BC3F-4446-8B0A-58F3F71C8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97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612775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523" y="3016044"/>
            <a:ext cx="8534400" cy="1752600"/>
          </a:xfrm>
        </p:spPr>
        <p:txBody>
          <a:bodyPr lIns="91440" tIns="45720" rIns="91440" bIns="45720"/>
          <a:lstStyle>
            <a:lvl1pPr marL="0" indent="0" algn="l">
              <a:buNone/>
              <a:defRPr b="1">
                <a:solidFill>
                  <a:srgbClr val="4D4D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4178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06400" y="1371600"/>
            <a:ext cx="11379200" cy="4876800"/>
          </a:xfrm>
        </p:spPr>
        <p:txBody>
          <a:bodyPr/>
          <a:lstStyle>
            <a:lvl1pPr marL="342900" indent="-342900">
              <a:spcBef>
                <a:spcPts val="1200"/>
              </a:spcBef>
              <a:buFont typeface="Wingdings" panose="05000000000000000000" pitchFamily="2" charset="2"/>
              <a:buChar char=""/>
              <a:defRPr/>
            </a:lvl1pPr>
            <a:lvl2pPr marL="633413" indent="-293688">
              <a:spcBef>
                <a:spcPts val="600"/>
              </a:spcBef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spcBef>
                <a:spcPts val="600"/>
              </a:spcBef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910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667000"/>
            <a:ext cx="10363200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112730"/>
            <a:ext cx="10363200" cy="824396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4928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08858" y="6492875"/>
            <a:ext cx="429342" cy="365125"/>
          </a:xfrm>
        </p:spPr>
        <p:txBody>
          <a:bodyPr lIns="45720" rIns="45720"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91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381000" y="1371600"/>
            <a:ext cx="5562600" cy="48768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4"/>
          </p:nvPr>
        </p:nvSpPr>
        <p:spPr>
          <a:xfrm>
            <a:off x="6248400" y="1371600"/>
            <a:ext cx="5562600" cy="48768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41174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1" y="1371600"/>
            <a:ext cx="5537199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1371600"/>
            <a:ext cx="55372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3"/>
          </p:nvPr>
        </p:nvSpPr>
        <p:spPr>
          <a:xfrm>
            <a:off x="381000" y="2057400"/>
            <a:ext cx="5562600" cy="41910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6248400" y="2057400"/>
            <a:ext cx="5562600" cy="41910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616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0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5BAA286-7532-40C8-8694-23E0D0048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50291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17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bg>
      <p:bgPr>
        <a:solidFill>
          <a:srgbClr val="0077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368110"/>
            <a:ext cx="11379200" cy="851090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lvl1pPr marL="0" indent="0">
              <a:spcBef>
                <a:spcPts val="1200"/>
              </a:spcBef>
              <a:buClr>
                <a:schemeClr val="bg1"/>
              </a:buClr>
              <a:buFont typeface="Wingdings" panose="05000000000000000000" pitchFamily="2" charset="2"/>
              <a:buNone/>
              <a:defRPr sz="2000">
                <a:solidFill>
                  <a:schemeClr val="bg1"/>
                </a:solidFill>
              </a:defRPr>
            </a:lvl1pPr>
            <a:lvl2pPr marL="339725" indent="0">
              <a:buNone/>
              <a:defRPr sz="2000">
                <a:solidFill>
                  <a:schemeClr val="bg1"/>
                </a:solidFill>
              </a:defRPr>
            </a:lvl2pPr>
            <a:lvl3pPr marL="693738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739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73050"/>
            <a:ext cx="4214285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7044267" cy="600562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1435101"/>
            <a:ext cx="4214285" cy="4813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3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800600"/>
            <a:ext cx="11404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0" y="612775"/>
            <a:ext cx="11404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5367338"/>
            <a:ext cx="11404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44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57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74639"/>
            <a:ext cx="82550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56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612775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523" y="3016044"/>
            <a:ext cx="8534400" cy="1752600"/>
          </a:xfrm>
        </p:spPr>
        <p:txBody>
          <a:bodyPr lIns="91440" tIns="45720" rIns="91440" bIns="45720"/>
          <a:lstStyle>
            <a:lvl1pPr marL="0" indent="0" algn="l">
              <a:buNone/>
              <a:defRPr b="1">
                <a:solidFill>
                  <a:srgbClr val="4D4D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1373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06400" y="1371600"/>
            <a:ext cx="11379200" cy="4876800"/>
          </a:xfrm>
        </p:spPr>
        <p:txBody>
          <a:bodyPr/>
          <a:lstStyle>
            <a:lvl1pPr marL="342900" indent="-342900">
              <a:spcBef>
                <a:spcPts val="1200"/>
              </a:spcBef>
              <a:buFont typeface="Wingdings" panose="05000000000000000000" pitchFamily="2" charset="2"/>
              <a:buChar char=""/>
              <a:defRPr/>
            </a:lvl1pPr>
            <a:lvl2pPr marL="633413" indent="-293688">
              <a:spcBef>
                <a:spcPts val="600"/>
              </a:spcBef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spcBef>
                <a:spcPts val="600"/>
              </a:spcBef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12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667000"/>
            <a:ext cx="10363200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112730"/>
            <a:ext cx="10363200" cy="824396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4928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08858" y="6492875"/>
            <a:ext cx="429342" cy="365125"/>
          </a:xfrm>
        </p:spPr>
        <p:txBody>
          <a:bodyPr lIns="45720" rIns="45720"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177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381000" y="1371600"/>
            <a:ext cx="5562600" cy="48768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4"/>
          </p:nvPr>
        </p:nvSpPr>
        <p:spPr>
          <a:xfrm>
            <a:off x="6248400" y="1371600"/>
            <a:ext cx="5562600" cy="48768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408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00AA0-A4EB-75F9-5890-FF8500A6B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54864"/>
            <a:ext cx="11952000" cy="7159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69F25-A889-C954-EC61-EB7AFBFE41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19046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1" y="1371600"/>
            <a:ext cx="5537199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1371600"/>
            <a:ext cx="55372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3"/>
          </p:nvPr>
        </p:nvSpPr>
        <p:spPr>
          <a:xfrm>
            <a:off x="381000" y="2057400"/>
            <a:ext cx="5562600" cy="41910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6248400" y="2057400"/>
            <a:ext cx="5562600" cy="41910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889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969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889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bg>
      <p:bgPr>
        <a:solidFill>
          <a:srgbClr val="0077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368110"/>
            <a:ext cx="11379200" cy="851090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lvl1pPr marL="0" indent="0">
              <a:spcBef>
                <a:spcPts val="1200"/>
              </a:spcBef>
              <a:buClr>
                <a:schemeClr val="bg1"/>
              </a:buClr>
              <a:buFont typeface="Wingdings" panose="05000000000000000000" pitchFamily="2" charset="2"/>
              <a:buNone/>
              <a:defRPr sz="2000">
                <a:solidFill>
                  <a:schemeClr val="bg1"/>
                </a:solidFill>
              </a:defRPr>
            </a:lvl1pPr>
            <a:lvl2pPr marL="339725" indent="0">
              <a:buNone/>
              <a:defRPr sz="2000">
                <a:solidFill>
                  <a:schemeClr val="bg1"/>
                </a:solidFill>
              </a:defRPr>
            </a:lvl2pPr>
            <a:lvl3pPr marL="693738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61996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73050"/>
            <a:ext cx="4214285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7044267" cy="600562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1435101"/>
            <a:ext cx="4214285" cy="4813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266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800600"/>
            <a:ext cx="11404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0" y="612775"/>
            <a:ext cx="11404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5367338"/>
            <a:ext cx="11404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944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75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74639"/>
            <a:ext cx="82550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33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612775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523" y="3016044"/>
            <a:ext cx="8534400" cy="1752600"/>
          </a:xfrm>
        </p:spPr>
        <p:txBody>
          <a:bodyPr lIns="91440" tIns="45720" rIns="91440" bIns="45720"/>
          <a:lstStyle>
            <a:lvl1pPr marL="0" indent="0" algn="l">
              <a:buNone/>
              <a:defRPr b="1">
                <a:solidFill>
                  <a:srgbClr val="4D4D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296574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06400" y="1371600"/>
            <a:ext cx="11379200" cy="4876800"/>
          </a:xfrm>
        </p:spPr>
        <p:txBody>
          <a:bodyPr/>
          <a:lstStyle>
            <a:lvl1pPr marL="342900" indent="-342900">
              <a:spcBef>
                <a:spcPts val="1200"/>
              </a:spcBef>
              <a:buFont typeface="Wingdings" panose="05000000000000000000" pitchFamily="2" charset="2"/>
              <a:buChar char=""/>
              <a:defRPr/>
            </a:lvl1pPr>
            <a:lvl2pPr marL="633413" indent="-293688">
              <a:spcBef>
                <a:spcPts val="600"/>
              </a:spcBef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spcBef>
                <a:spcPts val="600"/>
              </a:spcBef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3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482600" y="14288"/>
            <a:ext cx="491067" cy="1676400"/>
            <a:chOff x="-480" y="0"/>
            <a:chExt cx="528" cy="240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-480" y="0"/>
              <a:ext cx="528" cy="52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-480" y="625"/>
              <a:ext cx="528" cy="527"/>
            </a:xfrm>
            <a:prstGeom prst="rect">
              <a:avLst/>
            </a:prstGeom>
            <a:solidFill>
              <a:srgbClr val="8CB1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-480" y="1248"/>
              <a:ext cx="528" cy="527"/>
            </a:xfrm>
            <a:prstGeom prst="rect">
              <a:avLst/>
            </a:prstGeom>
            <a:solidFill>
              <a:srgbClr val="3396C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-480" y="1873"/>
              <a:ext cx="528" cy="527"/>
            </a:xfrm>
            <a:prstGeom prst="rect">
              <a:avLst/>
            </a:prstGeom>
            <a:solidFill>
              <a:srgbClr val="C01F6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8433" y="2403476"/>
            <a:ext cx="8534400" cy="334963"/>
          </a:xfrm>
        </p:spPr>
        <p:txBody>
          <a:bodyPr/>
          <a:lstStyle>
            <a:lvl1pPr marL="0" indent="0">
              <a:buFont typeface="Times" pitchFamily="18" charset="0"/>
              <a:buNone/>
              <a:defRPr sz="14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C382F72F-7117-49F8-B365-B5115DB3E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43330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667000"/>
            <a:ext cx="10363200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112730"/>
            <a:ext cx="10363200" cy="824396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4928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08858" y="6492875"/>
            <a:ext cx="429342" cy="365125"/>
          </a:xfrm>
        </p:spPr>
        <p:txBody>
          <a:bodyPr lIns="45720" rIns="45720"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80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381000" y="1371600"/>
            <a:ext cx="5562600" cy="48768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4"/>
          </p:nvPr>
        </p:nvSpPr>
        <p:spPr>
          <a:xfrm>
            <a:off x="6248400" y="1371600"/>
            <a:ext cx="5562600" cy="48768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1387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1" y="1371600"/>
            <a:ext cx="5537199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1371600"/>
            <a:ext cx="55372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3"/>
          </p:nvPr>
        </p:nvSpPr>
        <p:spPr>
          <a:xfrm>
            <a:off x="381000" y="2057400"/>
            <a:ext cx="5562600" cy="41910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6248400" y="2057400"/>
            <a:ext cx="5562600" cy="41910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3925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071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877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bg>
      <p:bgPr>
        <a:solidFill>
          <a:srgbClr val="0077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368110"/>
            <a:ext cx="11379200" cy="851090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lvl1pPr marL="0" indent="0">
              <a:spcBef>
                <a:spcPts val="1200"/>
              </a:spcBef>
              <a:buClr>
                <a:schemeClr val="bg1"/>
              </a:buClr>
              <a:buFont typeface="Wingdings" panose="05000000000000000000" pitchFamily="2" charset="2"/>
              <a:buNone/>
              <a:defRPr sz="2000">
                <a:solidFill>
                  <a:schemeClr val="bg1"/>
                </a:solidFill>
              </a:defRPr>
            </a:lvl1pPr>
            <a:lvl2pPr marL="339725" indent="0">
              <a:buNone/>
              <a:defRPr sz="2000">
                <a:solidFill>
                  <a:schemeClr val="bg1"/>
                </a:solidFill>
              </a:defRPr>
            </a:lvl2pPr>
            <a:lvl3pPr marL="693738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8522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73050"/>
            <a:ext cx="4214285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7044267" cy="600562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1435101"/>
            <a:ext cx="4214285" cy="4813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71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800600"/>
            <a:ext cx="11404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0" y="612775"/>
            <a:ext cx="11404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5367338"/>
            <a:ext cx="11404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125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349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74639"/>
            <a:ext cx="82550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0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584" y="54864"/>
            <a:ext cx="11952000" cy="71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 4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B0E339A-8B2F-4C0C-BB63-2AB4511B4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47667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612775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523" y="3016044"/>
            <a:ext cx="8534400" cy="1752600"/>
          </a:xfrm>
        </p:spPr>
        <p:txBody>
          <a:bodyPr lIns="91440" tIns="45720" rIns="91440" bIns="45720"/>
          <a:lstStyle>
            <a:lvl1pPr marL="0" indent="0" algn="l">
              <a:buNone/>
              <a:defRPr b="1">
                <a:solidFill>
                  <a:srgbClr val="4D4D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74248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06400" y="1371600"/>
            <a:ext cx="11379200" cy="4876800"/>
          </a:xfrm>
        </p:spPr>
        <p:txBody>
          <a:bodyPr/>
          <a:lstStyle>
            <a:lvl1pPr marL="342900" indent="-342900">
              <a:spcBef>
                <a:spcPts val="1200"/>
              </a:spcBef>
              <a:buFont typeface="Wingdings" panose="05000000000000000000" pitchFamily="2" charset="2"/>
              <a:buChar char=""/>
              <a:defRPr/>
            </a:lvl1pPr>
            <a:lvl2pPr marL="633413" indent="-293688">
              <a:spcBef>
                <a:spcPts val="600"/>
              </a:spcBef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spcBef>
                <a:spcPts val="600"/>
              </a:spcBef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497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667000"/>
            <a:ext cx="10363200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112730"/>
            <a:ext cx="10363200" cy="824396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4928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08858" y="6492875"/>
            <a:ext cx="429342" cy="365125"/>
          </a:xfrm>
        </p:spPr>
        <p:txBody>
          <a:bodyPr lIns="45720" rIns="45720"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04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381000" y="1371600"/>
            <a:ext cx="5562600" cy="48768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4"/>
          </p:nvPr>
        </p:nvSpPr>
        <p:spPr>
          <a:xfrm>
            <a:off x="6248400" y="1371600"/>
            <a:ext cx="5562600" cy="48768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24354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1" y="1371600"/>
            <a:ext cx="5537199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1371600"/>
            <a:ext cx="55372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3"/>
          </p:nvPr>
        </p:nvSpPr>
        <p:spPr>
          <a:xfrm>
            <a:off x="381000" y="2057400"/>
            <a:ext cx="5562600" cy="41910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6248400" y="2057400"/>
            <a:ext cx="5562600" cy="41910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"/>
              <a:defRPr/>
            </a:lvl1pPr>
            <a:lvl2pPr marL="742950" indent="-285750">
              <a:buClr>
                <a:srgbClr val="969696"/>
              </a:buClr>
              <a:buFont typeface="Wingdings" panose="05000000000000000000" pitchFamily="2" charset="2"/>
              <a:buChar char=""/>
              <a:defRPr/>
            </a:lvl2pPr>
            <a:lvl3pPr marL="855663" indent="-173038">
              <a:buFont typeface="Arial" panose="020B0604020202020204" pitchFamily="34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35397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621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6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bg>
      <p:bgPr>
        <a:solidFill>
          <a:srgbClr val="0077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368110"/>
            <a:ext cx="11379200" cy="851090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lvl1pPr marL="0" indent="0">
              <a:spcBef>
                <a:spcPts val="1200"/>
              </a:spcBef>
              <a:buClr>
                <a:schemeClr val="bg1"/>
              </a:buClr>
              <a:buFont typeface="Wingdings" panose="05000000000000000000" pitchFamily="2" charset="2"/>
              <a:buNone/>
              <a:defRPr sz="2000">
                <a:solidFill>
                  <a:schemeClr val="bg1"/>
                </a:solidFill>
              </a:defRPr>
            </a:lvl1pPr>
            <a:lvl2pPr marL="339725" indent="0">
              <a:buNone/>
              <a:defRPr sz="2000">
                <a:solidFill>
                  <a:schemeClr val="bg1"/>
                </a:solidFill>
              </a:defRPr>
            </a:lvl2pPr>
            <a:lvl3pPr marL="693738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31892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73050"/>
            <a:ext cx="4214285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7044267" cy="600562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spcBef>
                <a:spcPts val="1200"/>
              </a:spcBef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1435101"/>
            <a:ext cx="4214285" cy="4813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941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800600"/>
            <a:ext cx="11404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0" y="612775"/>
            <a:ext cx="11404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5367338"/>
            <a:ext cx="11404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1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 – 7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44233F9-080D-48C6-8219-D336AFC6B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3126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438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971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74639"/>
            <a:ext cx="82550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493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68135" y="1832526"/>
            <a:ext cx="7855728" cy="676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96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580221" y="4074364"/>
            <a:ext cx="5031556" cy="676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96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3104">
              <a:spcBef>
                <a:spcPts val="45"/>
              </a:spcBef>
            </a:pPr>
            <a:fld id="{81D60167-4931-47E6-BA6A-407CBD079E47}" type="slidenum">
              <a:rPr lang="en-IN" spc="-15" smtClean="0"/>
              <a:pPr marL="23104">
                <a:spcBef>
                  <a:spcPts val="45"/>
                </a:spcBef>
              </a:pPr>
              <a:t>‹#›</a:t>
            </a:fld>
            <a:endParaRPr lang="en-IN" spc="-15"/>
          </a:p>
        </p:txBody>
      </p:sp>
    </p:spTree>
    <p:extLst>
      <p:ext uri="{BB962C8B-B14F-4D97-AF65-F5344CB8AC3E}">
        <p14:creationId xmlns:p14="http://schemas.microsoft.com/office/powerpoint/2010/main" val="35542684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04341" y="0"/>
            <a:ext cx="11287805" cy="6857615"/>
          </a:xfrm>
          <a:custGeom>
            <a:avLst/>
            <a:gdLst/>
            <a:ahLst/>
            <a:cxnLst/>
            <a:rect l="l" t="t" r="r" b="b"/>
            <a:pathLst>
              <a:path w="18613120" h="11308715">
                <a:moveTo>
                  <a:pt x="0" y="11308556"/>
                </a:moveTo>
                <a:lnTo>
                  <a:pt x="18612878" y="11308556"/>
                </a:lnTo>
                <a:lnTo>
                  <a:pt x="186128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C6E9F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904580" cy="6857615"/>
          </a:xfrm>
          <a:custGeom>
            <a:avLst/>
            <a:gdLst/>
            <a:ahLst/>
            <a:cxnLst/>
            <a:rect l="l" t="t" r="r" b="b"/>
            <a:pathLst>
              <a:path w="1491615" h="11308715">
                <a:moveTo>
                  <a:pt x="1491221" y="11308556"/>
                </a:moveTo>
                <a:lnTo>
                  <a:pt x="1491221" y="0"/>
                </a:lnTo>
                <a:lnTo>
                  <a:pt x="0" y="0"/>
                </a:lnTo>
                <a:lnTo>
                  <a:pt x="0" y="11308556"/>
                </a:lnTo>
                <a:lnTo>
                  <a:pt x="1491221" y="11308556"/>
                </a:lnTo>
                <a:close/>
              </a:path>
            </a:pathLst>
          </a:custGeom>
          <a:solidFill>
            <a:srgbClr val="152A5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6381" y="220755"/>
            <a:ext cx="738632" cy="138483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4312" y="422291"/>
            <a:ext cx="7596701" cy="676467"/>
          </a:xfrm>
        </p:spPr>
        <p:txBody>
          <a:bodyPr lIns="0" tIns="0" rIns="0" bIns="0"/>
          <a:lstStyle>
            <a:lvl1pPr>
              <a:defRPr sz="4396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26070" y="2882760"/>
            <a:ext cx="5607704" cy="676467"/>
          </a:xfrm>
        </p:spPr>
        <p:txBody>
          <a:bodyPr lIns="0" tIns="0" rIns="0" bIns="0"/>
          <a:lstStyle>
            <a:lvl1pPr>
              <a:defRPr sz="4396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3104">
              <a:spcBef>
                <a:spcPts val="45"/>
              </a:spcBef>
            </a:pPr>
            <a:fld id="{81D60167-4931-47E6-BA6A-407CBD079E47}" type="slidenum">
              <a:rPr lang="en-IN" spc="-15" smtClean="0"/>
              <a:pPr marL="23104">
                <a:spcBef>
                  <a:spcPts val="45"/>
                </a:spcBef>
              </a:pPr>
              <a:t>‹#›</a:t>
            </a:fld>
            <a:endParaRPr lang="en-IN" spc="-15"/>
          </a:p>
        </p:txBody>
      </p:sp>
    </p:spTree>
    <p:extLst>
      <p:ext uri="{BB962C8B-B14F-4D97-AF65-F5344CB8AC3E}">
        <p14:creationId xmlns:p14="http://schemas.microsoft.com/office/powerpoint/2010/main" val="8562168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4312" y="422291"/>
            <a:ext cx="7596701" cy="676467"/>
          </a:xfrm>
        </p:spPr>
        <p:txBody>
          <a:bodyPr lIns="0" tIns="0" rIns="0" bIns="0"/>
          <a:lstStyle>
            <a:lvl1pPr>
              <a:defRPr sz="4396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25253" y="1489720"/>
            <a:ext cx="3375328" cy="676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96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24262" y="1939827"/>
            <a:ext cx="2898584" cy="461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2" b="1" i="0">
                <a:solidFill>
                  <a:srgbClr val="85AF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3104">
              <a:spcBef>
                <a:spcPts val="45"/>
              </a:spcBef>
            </a:pPr>
            <a:fld id="{81D60167-4931-47E6-BA6A-407CBD079E47}" type="slidenum">
              <a:rPr lang="en-IN" spc="-15" smtClean="0"/>
              <a:pPr marL="23104">
                <a:spcBef>
                  <a:spcPts val="45"/>
                </a:spcBef>
              </a:pPr>
              <a:t>‹#›</a:t>
            </a:fld>
            <a:endParaRPr lang="en-IN" spc="-15"/>
          </a:p>
        </p:txBody>
      </p:sp>
    </p:spTree>
    <p:extLst>
      <p:ext uri="{BB962C8B-B14F-4D97-AF65-F5344CB8AC3E}">
        <p14:creationId xmlns:p14="http://schemas.microsoft.com/office/powerpoint/2010/main" val="9838955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4312" y="422291"/>
            <a:ext cx="7596701" cy="676467"/>
          </a:xfrm>
        </p:spPr>
        <p:txBody>
          <a:bodyPr lIns="0" tIns="0" rIns="0" bIns="0"/>
          <a:lstStyle>
            <a:lvl1pPr>
              <a:defRPr sz="4396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3104">
              <a:spcBef>
                <a:spcPts val="45"/>
              </a:spcBef>
            </a:pPr>
            <a:fld id="{81D60167-4931-47E6-BA6A-407CBD079E47}" type="slidenum">
              <a:rPr lang="en-IN" spc="-15" smtClean="0"/>
              <a:pPr marL="23104">
                <a:spcBef>
                  <a:spcPts val="45"/>
                </a:spcBef>
              </a:pPr>
              <a:t>‹#›</a:t>
            </a:fld>
            <a:endParaRPr lang="en-IN" spc="-15"/>
          </a:p>
        </p:txBody>
      </p:sp>
    </p:spTree>
    <p:extLst>
      <p:ext uri="{BB962C8B-B14F-4D97-AF65-F5344CB8AC3E}">
        <p14:creationId xmlns:p14="http://schemas.microsoft.com/office/powerpoint/2010/main" val="12597180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3104">
              <a:spcBef>
                <a:spcPts val="45"/>
              </a:spcBef>
            </a:pPr>
            <a:fld id="{81D60167-4931-47E6-BA6A-407CBD079E47}" type="slidenum">
              <a:rPr lang="en-IN" spc="-15" smtClean="0"/>
              <a:pPr marL="23104">
                <a:spcBef>
                  <a:spcPts val="45"/>
                </a:spcBef>
              </a:pPr>
              <a:t>‹#›</a:t>
            </a:fld>
            <a:endParaRPr lang="en-IN" spc="-15"/>
          </a:p>
        </p:txBody>
      </p:sp>
    </p:spTree>
    <p:extLst>
      <p:ext uri="{BB962C8B-B14F-4D97-AF65-F5344CB8AC3E}">
        <p14:creationId xmlns:p14="http://schemas.microsoft.com/office/powerpoint/2010/main" val="33912596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D892F-52C2-4778-8F71-1C7970433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9B0C-A3F1-4F35-88E4-1FE9915F58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40976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68135" y="1832526"/>
            <a:ext cx="7855728" cy="676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96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580221" y="4074364"/>
            <a:ext cx="5031556" cy="676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96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3104">
              <a:spcBef>
                <a:spcPts val="45"/>
              </a:spcBef>
            </a:pPr>
            <a:fld id="{81D60167-4931-47E6-BA6A-407CBD079E47}" type="slidenum">
              <a:rPr lang="en-IN" spc="-15" smtClean="0"/>
              <a:pPr marL="23104">
                <a:spcBef>
                  <a:spcPts val="45"/>
                </a:spcBef>
              </a:pPr>
              <a:t>‹#›</a:t>
            </a:fld>
            <a:endParaRPr lang="en-IN" spc="-15" dirty="0"/>
          </a:p>
        </p:txBody>
      </p:sp>
    </p:spTree>
    <p:extLst>
      <p:ext uri="{BB962C8B-B14F-4D97-AF65-F5344CB8AC3E}">
        <p14:creationId xmlns:p14="http://schemas.microsoft.com/office/powerpoint/2010/main" val="30093420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04341" y="0"/>
            <a:ext cx="11287805" cy="6857615"/>
          </a:xfrm>
          <a:custGeom>
            <a:avLst/>
            <a:gdLst/>
            <a:ahLst/>
            <a:cxnLst/>
            <a:rect l="l" t="t" r="r" b="b"/>
            <a:pathLst>
              <a:path w="18613120" h="11308715">
                <a:moveTo>
                  <a:pt x="0" y="11308556"/>
                </a:moveTo>
                <a:lnTo>
                  <a:pt x="18612878" y="11308556"/>
                </a:lnTo>
                <a:lnTo>
                  <a:pt x="186128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C6E9F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904580" cy="6857615"/>
          </a:xfrm>
          <a:custGeom>
            <a:avLst/>
            <a:gdLst/>
            <a:ahLst/>
            <a:cxnLst/>
            <a:rect l="l" t="t" r="r" b="b"/>
            <a:pathLst>
              <a:path w="1491615" h="11308715">
                <a:moveTo>
                  <a:pt x="1491221" y="11308556"/>
                </a:moveTo>
                <a:lnTo>
                  <a:pt x="1491221" y="0"/>
                </a:lnTo>
                <a:lnTo>
                  <a:pt x="0" y="0"/>
                </a:lnTo>
                <a:lnTo>
                  <a:pt x="0" y="11308556"/>
                </a:lnTo>
                <a:lnTo>
                  <a:pt x="1491221" y="11308556"/>
                </a:lnTo>
                <a:close/>
              </a:path>
            </a:pathLst>
          </a:custGeom>
          <a:solidFill>
            <a:srgbClr val="152A5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6381" y="220755"/>
            <a:ext cx="738632" cy="138483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4312" y="422291"/>
            <a:ext cx="7596701" cy="676467"/>
          </a:xfrm>
        </p:spPr>
        <p:txBody>
          <a:bodyPr lIns="0" tIns="0" rIns="0" bIns="0"/>
          <a:lstStyle>
            <a:lvl1pPr>
              <a:defRPr sz="4396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26070" y="2882760"/>
            <a:ext cx="5607704" cy="676467"/>
          </a:xfrm>
        </p:spPr>
        <p:txBody>
          <a:bodyPr lIns="0" tIns="0" rIns="0" bIns="0"/>
          <a:lstStyle>
            <a:lvl1pPr>
              <a:defRPr sz="4396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3104">
              <a:spcBef>
                <a:spcPts val="45"/>
              </a:spcBef>
            </a:pPr>
            <a:fld id="{81D60167-4931-47E6-BA6A-407CBD079E47}" type="slidenum">
              <a:rPr lang="en-IN" spc="-15" smtClean="0"/>
              <a:pPr marL="23104">
                <a:spcBef>
                  <a:spcPts val="45"/>
                </a:spcBef>
              </a:pPr>
              <a:t>‹#›</a:t>
            </a:fld>
            <a:endParaRPr lang="en-IN" spc="-15" dirty="0"/>
          </a:p>
        </p:txBody>
      </p:sp>
    </p:spTree>
    <p:extLst>
      <p:ext uri="{BB962C8B-B14F-4D97-AF65-F5344CB8AC3E}">
        <p14:creationId xmlns:p14="http://schemas.microsoft.com/office/powerpoint/2010/main" val="354234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oleObject" Target="../embeddings/oleObject3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oleObject" Target="../embeddings/oleObject4.bin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oleObject" Target="../embeddings/oleObject5.bin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oleObject" Target="../embeddings/oleObject6.bin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ags" Target="../tags/tag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oleObject" Target="../embeddings/oleObject7.bin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ags" Target="../tags/tag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94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95.xml"/><Relationship Id="rId9" Type="http://schemas.openxmlformats.org/officeDocument/2006/relationships/oleObject" Target="../embeddings/oleObject8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slideLayout" Target="../slideLayouts/slideLayout100.xml"/><Relationship Id="rId7" Type="http://schemas.openxmlformats.org/officeDocument/2006/relationships/tags" Target="../tags/tag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8D14AE7-7949-FC0F-91DB-705F6C5A0606}"/>
              </a:ext>
            </a:extLst>
          </p:cNvPr>
          <p:cNvGraphicFramePr>
            <a:graphicFrameLocks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3892828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416" imgH="416" progId="TCLayout.ActiveDocument.1">
                  <p:embed/>
                </p:oleObj>
              </mc:Choice>
              <mc:Fallback>
                <p:oleObj name="think-cell Slide" r:id="rId23" imgW="416" imgH="41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8D14AE7-7949-FC0F-91DB-705F6C5A06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584" y="54864"/>
            <a:ext cx="11952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x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3" y="871729"/>
            <a:ext cx="5632451" cy="496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029" name="Group 5"/>
          <p:cNvGrpSpPr>
            <a:grpSpLocks/>
          </p:cNvGrpSpPr>
          <p:nvPr/>
        </p:nvGrpSpPr>
        <p:grpSpPr bwMode="auto">
          <a:xfrm>
            <a:off x="-512234" y="0"/>
            <a:ext cx="491067" cy="1676400"/>
            <a:chOff x="-480" y="0"/>
            <a:chExt cx="528" cy="2400"/>
          </a:xfrm>
        </p:grpSpPr>
        <p:sp>
          <p:nvSpPr>
            <p:cNvPr id="1030" name="Rectangle 6"/>
            <p:cNvSpPr>
              <a:spLocks noChangeArrowheads="1"/>
            </p:cNvSpPr>
            <p:nvPr userDrawn="1"/>
          </p:nvSpPr>
          <p:spPr bwMode="auto">
            <a:xfrm>
              <a:off x="-480" y="0"/>
              <a:ext cx="528" cy="52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2" name="Rectangle 7"/>
            <p:cNvSpPr>
              <a:spLocks noChangeArrowheads="1"/>
            </p:cNvSpPr>
            <p:nvPr userDrawn="1"/>
          </p:nvSpPr>
          <p:spPr bwMode="auto">
            <a:xfrm>
              <a:off x="-480" y="625"/>
              <a:ext cx="528" cy="527"/>
            </a:xfrm>
            <a:prstGeom prst="rect">
              <a:avLst/>
            </a:prstGeom>
            <a:solidFill>
              <a:srgbClr val="8CB1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 userDrawn="1"/>
          </p:nvSpPr>
          <p:spPr bwMode="auto">
            <a:xfrm>
              <a:off x="-480" y="1248"/>
              <a:ext cx="528" cy="527"/>
            </a:xfrm>
            <a:prstGeom prst="rect">
              <a:avLst/>
            </a:prstGeom>
            <a:solidFill>
              <a:srgbClr val="3396C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auto">
            <a:xfrm>
              <a:off x="-480" y="1873"/>
              <a:ext cx="528" cy="527"/>
            </a:xfrm>
            <a:prstGeom prst="rect">
              <a:avLst/>
            </a:prstGeom>
            <a:solidFill>
              <a:srgbClr val="C01F6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738B6D-7D95-4447-B2DB-85AC18BF0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20224" y="64522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237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4" r:id="rId2"/>
    <p:sldLayoutId id="2147483705" r:id="rId3"/>
    <p:sldLayoutId id="2147483706" r:id="rId4"/>
    <p:sldLayoutId id="2147483693" r:id="rId5"/>
    <p:sldLayoutId id="2147483708" r:id="rId6"/>
    <p:sldLayoutId id="2147483691" r:id="rId7"/>
    <p:sldLayoutId id="2147483692" r:id="rId8"/>
    <p:sldLayoutId id="2147483695" r:id="rId9"/>
    <p:sldLayoutId id="2147483696" r:id="rId10"/>
    <p:sldLayoutId id="2147483710" r:id="rId11"/>
    <p:sldLayoutId id="2147483707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24" r:id="rId2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cap="all" baseline="0">
          <a:solidFill>
            <a:schemeClr val="tx1"/>
          </a:solidFill>
          <a:latin typeface="+mj-lt"/>
          <a:ea typeface="MS PGothic" pitchFamily="34" charset="-128"/>
          <a:cs typeface="Helvetica Neue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ＭＳ Ｐゴシック" pitchFamily="1" charset="-128"/>
        </a:defRPr>
      </a:lvl9pPr>
    </p:titleStyle>
    <p:bodyStyle>
      <a:lvl1pPr marL="182563" indent="-182563" algn="l" rtl="0" eaLnBrk="0" fontAlgn="base" hangingPunct="0">
        <a:spcBef>
          <a:spcPct val="30000"/>
        </a:spcBef>
        <a:spcAft>
          <a:spcPct val="0"/>
        </a:spcAft>
        <a:buFont typeface="Times" charset="0"/>
        <a:buChar char="•"/>
        <a:defRPr sz="1400">
          <a:solidFill>
            <a:srgbClr val="000000"/>
          </a:solidFill>
          <a:latin typeface="+mn-lt"/>
          <a:ea typeface="+mn-ea"/>
          <a:cs typeface="Helvetica Neue"/>
        </a:defRPr>
      </a:lvl1pPr>
      <a:lvl2pPr marL="539750" indent="-177800" algn="l" rtl="0" eaLnBrk="0" fontAlgn="base" hangingPunct="0">
        <a:spcBef>
          <a:spcPct val="30000"/>
        </a:spcBef>
        <a:spcAft>
          <a:spcPct val="0"/>
        </a:spcAft>
        <a:buFont typeface="Times" charset="0"/>
        <a:buChar char="•"/>
        <a:defRPr sz="1400">
          <a:solidFill>
            <a:srgbClr val="000000"/>
          </a:solidFill>
          <a:latin typeface="+mn-lt"/>
          <a:ea typeface="+mn-ea"/>
          <a:cs typeface="Helvetica Neue"/>
        </a:defRPr>
      </a:lvl2pPr>
      <a:lvl3pPr marL="895350" indent="-176213" algn="l" rtl="0" eaLnBrk="0" fontAlgn="base" hangingPunct="0">
        <a:spcBef>
          <a:spcPct val="30000"/>
        </a:spcBef>
        <a:spcAft>
          <a:spcPct val="0"/>
        </a:spcAft>
        <a:buFont typeface="Times" charset="0"/>
        <a:buChar char="•"/>
        <a:defRPr sz="1200">
          <a:solidFill>
            <a:srgbClr val="000000"/>
          </a:solidFill>
          <a:latin typeface="+mn-lt"/>
          <a:ea typeface="+mn-ea"/>
          <a:cs typeface="Helvetica Neue"/>
        </a:defRPr>
      </a:lvl3pPr>
      <a:lvl4pPr marL="1250950" indent="-176213" algn="l" rtl="0" eaLnBrk="0" fontAlgn="base" hangingPunct="0">
        <a:spcBef>
          <a:spcPct val="30000"/>
        </a:spcBef>
        <a:spcAft>
          <a:spcPct val="0"/>
        </a:spcAft>
        <a:buFont typeface="Times" charset="0"/>
        <a:buChar char="•"/>
        <a:defRPr sz="1200">
          <a:solidFill>
            <a:srgbClr val="000000"/>
          </a:solidFill>
          <a:latin typeface="+mn-lt"/>
          <a:ea typeface="+mn-ea"/>
          <a:cs typeface="Helvetica Neue"/>
        </a:defRPr>
      </a:lvl4pPr>
      <a:lvl5pPr marL="1617663" indent="-187325" algn="l" rtl="0" eaLnBrk="0" fontAlgn="base" hangingPunct="0">
        <a:spcBef>
          <a:spcPct val="30000"/>
        </a:spcBef>
        <a:spcAft>
          <a:spcPct val="0"/>
        </a:spcAft>
        <a:buFont typeface="Times" charset="0"/>
        <a:buChar char="•"/>
        <a:defRPr sz="1200">
          <a:solidFill>
            <a:srgbClr val="000000"/>
          </a:solidFill>
          <a:latin typeface="+mn-lt"/>
          <a:ea typeface="+mn-ea"/>
          <a:cs typeface="Helvetica Neue"/>
        </a:defRPr>
      </a:lvl5pPr>
      <a:lvl6pPr marL="2074863" indent="-187325" algn="l" rtl="0" fontAlgn="base">
        <a:spcBef>
          <a:spcPct val="30000"/>
        </a:spcBef>
        <a:spcAft>
          <a:spcPct val="0"/>
        </a:spcAft>
        <a:buFont typeface="Times" pitchFamily="18" charset="0"/>
        <a:buChar char="•"/>
        <a:defRPr sz="1200">
          <a:solidFill>
            <a:srgbClr val="000000"/>
          </a:solidFill>
          <a:latin typeface="+mn-lt"/>
          <a:ea typeface="+mn-ea"/>
        </a:defRPr>
      </a:lvl6pPr>
      <a:lvl7pPr marL="2532063" indent="-187325" algn="l" rtl="0" fontAlgn="base">
        <a:spcBef>
          <a:spcPct val="30000"/>
        </a:spcBef>
        <a:spcAft>
          <a:spcPct val="0"/>
        </a:spcAft>
        <a:buFont typeface="Times" pitchFamily="18" charset="0"/>
        <a:buChar char="•"/>
        <a:defRPr sz="1200">
          <a:solidFill>
            <a:srgbClr val="000000"/>
          </a:solidFill>
          <a:latin typeface="+mn-lt"/>
          <a:ea typeface="+mn-ea"/>
        </a:defRPr>
      </a:lvl7pPr>
      <a:lvl8pPr marL="2989263" indent="-187325" algn="l" rtl="0" fontAlgn="base">
        <a:spcBef>
          <a:spcPct val="30000"/>
        </a:spcBef>
        <a:spcAft>
          <a:spcPct val="0"/>
        </a:spcAft>
        <a:buFont typeface="Times" pitchFamily="18" charset="0"/>
        <a:buChar char="•"/>
        <a:defRPr sz="1200">
          <a:solidFill>
            <a:srgbClr val="000000"/>
          </a:solidFill>
          <a:latin typeface="+mn-lt"/>
          <a:ea typeface="+mn-ea"/>
        </a:defRPr>
      </a:lvl8pPr>
      <a:lvl9pPr marL="3446463" indent="-187325" algn="l" rtl="0" fontAlgn="base">
        <a:spcBef>
          <a:spcPct val="30000"/>
        </a:spcBef>
        <a:spcAft>
          <a:spcPct val="0"/>
        </a:spcAft>
        <a:buFont typeface="Times" pitchFamily="18" charset="0"/>
        <a:buChar char="•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4E843FF-54D2-B5F2-E39E-D35E8BF0BE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2110522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6" imgH="416" progId="TCLayout.ActiveDocument.1">
                  <p:embed/>
                </p:oleObj>
              </mc:Choice>
              <mc:Fallback>
                <p:oleObj name="think-cell Slide" r:id="rId15" imgW="416" imgH="41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4E843FF-54D2-B5F2-E39E-D35E8BF0BE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8000" y="144000"/>
            <a:ext cx="11952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3" y="871729"/>
            <a:ext cx="5632451" cy="496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029" name="Group 5"/>
          <p:cNvGrpSpPr>
            <a:grpSpLocks/>
          </p:cNvGrpSpPr>
          <p:nvPr/>
        </p:nvGrpSpPr>
        <p:grpSpPr bwMode="auto">
          <a:xfrm>
            <a:off x="-512234" y="0"/>
            <a:ext cx="491067" cy="1676400"/>
            <a:chOff x="-480" y="0"/>
            <a:chExt cx="528" cy="2400"/>
          </a:xfrm>
        </p:grpSpPr>
        <p:sp>
          <p:nvSpPr>
            <p:cNvPr id="1030" name="Rectangle 6"/>
            <p:cNvSpPr>
              <a:spLocks noChangeArrowheads="1"/>
            </p:cNvSpPr>
            <p:nvPr userDrawn="1"/>
          </p:nvSpPr>
          <p:spPr bwMode="auto">
            <a:xfrm>
              <a:off x="-480" y="0"/>
              <a:ext cx="528" cy="52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2" name="Rectangle 7"/>
            <p:cNvSpPr>
              <a:spLocks noChangeArrowheads="1"/>
            </p:cNvSpPr>
            <p:nvPr userDrawn="1"/>
          </p:nvSpPr>
          <p:spPr bwMode="auto">
            <a:xfrm>
              <a:off x="-480" y="625"/>
              <a:ext cx="528" cy="527"/>
            </a:xfrm>
            <a:prstGeom prst="rect">
              <a:avLst/>
            </a:prstGeom>
            <a:solidFill>
              <a:srgbClr val="8CB1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 userDrawn="1"/>
          </p:nvSpPr>
          <p:spPr bwMode="auto">
            <a:xfrm>
              <a:off x="-480" y="1248"/>
              <a:ext cx="528" cy="527"/>
            </a:xfrm>
            <a:prstGeom prst="rect">
              <a:avLst/>
            </a:prstGeom>
            <a:solidFill>
              <a:srgbClr val="3396C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auto">
            <a:xfrm>
              <a:off x="-480" y="1873"/>
              <a:ext cx="528" cy="527"/>
            </a:xfrm>
            <a:prstGeom prst="rect">
              <a:avLst/>
            </a:prstGeom>
            <a:solidFill>
              <a:srgbClr val="C01F6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solidFill>
                  <a:srgbClr val="000000"/>
                </a:solidFill>
              </a:endParaRPr>
            </a:p>
          </p:txBody>
        </p:sp>
      </p:grp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6E07368-D62C-812E-5770-9FEB6107E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45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999B0C-A3F1-4F35-88E4-1FE9915F58F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855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cap="all" baseline="0">
          <a:solidFill>
            <a:schemeClr val="tx1"/>
          </a:solidFill>
          <a:latin typeface="+mj-lt"/>
          <a:ea typeface="MS PGothic" pitchFamily="34" charset="-128"/>
          <a:cs typeface="Helvetica Neue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CB133"/>
          </a:solidFill>
          <a:latin typeface="Arial" charset="0"/>
          <a:ea typeface="ＭＳ Ｐゴシック" pitchFamily="1" charset="-128"/>
        </a:defRPr>
      </a:lvl9pPr>
    </p:titleStyle>
    <p:bodyStyle>
      <a:lvl1pPr marL="182563" indent="-182563" algn="l" rtl="0" eaLnBrk="0" fontAlgn="base" hangingPunct="0">
        <a:spcBef>
          <a:spcPct val="30000"/>
        </a:spcBef>
        <a:spcAft>
          <a:spcPct val="0"/>
        </a:spcAft>
        <a:buFont typeface="Times" charset="0"/>
        <a:buChar char="•"/>
        <a:defRPr sz="1200">
          <a:solidFill>
            <a:srgbClr val="000000"/>
          </a:solidFill>
          <a:latin typeface="Helvetica Neue"/>
          <a:ea typeface="+mn-ea"/>
          <a:cs typeface="Helvetica Neue"/>
        </a:defRPr>
      </a:lvl1pPr>
      <a:lvl2pPr marL="539750" indent="-177800" algn="l" rtl="0" eaLnBrk="0" fontAlgn="base" hangingPunct="0">
        <a:spcBef>
          <a:spcPct val="30000"/>
        </a:spcBef>
        <a:spcAft>
          <a:spcPct val="0"/>
        </a:spcAft>
        <a:buFont typeface="Times" charset="0"/>
        <a:buChar char="•"/>
        <a:defRPr sz="1200">
          <a:solidFill>
            <a:srgbClr val="000000"/>
          </a:solidFill>
          <a:latin typeface="Helvetica Neue"/>
          <a:ea typeface="+mn-ea"/>
          <a:cs typeface="Helvetica Neue"/>
        </a:defRPr>
      </a:lvl2pPr>
      <a:lvl3pPr marL="895350" indent="-176213" algn="l" rtl="0" eaLnBrk="0" fontAlgn="base" hangingPunct="0">
        <a:spcBef>
          <a:spcPct val="30000"/>
        </a:spcBef>
        <a:spcAft>
          <a:spcPct val="0"/>
        </a:spcAft>
        <a:buFont typeface="Times" charset="0"/>
        <a:buChar char="•"/>
        <a:defRPr sz="1200">
          <a:solidFill>
            <a:srgbClr val="000000"/>
          </a:solidFill>
          <a:latin typeface="Helvetica Neue"/>
          <a:ea typeface="+mn-ea"/>
          <a:cs typeface="Helvetica Neue"/>
        </a:defRPr>
      </a:lvl3pPr>
      <a:lvl4pPr marL="1250950" indent="-176213" algn="l" rtl="0" eaLnBrk="0" fontAlgn="base" hangingPunct="0">
        <a:spcBef>
          <a:spcPct val="30000"/>
        </a:spcBef>
        <a:spcAft>
          <a:spcPct val="0"/>
        </a:spcAft>
        <a:buFont typeface="Times" charset="0"/>
        <a:buChar char="•"/>
        <a:defRPr sz="1200">
          <a:solidFill>
            <a:srgbClr val="000000"/>
          </a:solidFill>
          <a:latin typeface="Helvetica Neue"/>
          <a:ea typeface="+mn-ea"/>
          <a:cs typeface="Helvetica Neue"/>
        </a:defRPr>
      </a:lvl4pPr>
      <a:lvl5pPr marL="1617663" indent="-187325" algn="l" rtl="0" eaLnBrk="0" fontAlgn="base" hangingPunct="0">
        <a:spcBef>
          <a:spcPct val="30000"/>
        </a:spcBef>
        <a:spcAft>
          <a:spcPct val="0"/>
        </a:spcAft>
        <a:buFont typeface="Times" charset="0"/>
        <a:buChar char="•"/>
        <a:defRPr sz="1200">
          <a:solidFill>
            <a:srgbClr val="000000"/>
          </a:solidFill>
          <a:latin typeface="Helvetica Neue"/>
          <a:ea typeface="+mn-ea"/>
          <a:cs typeface="Helvetica Neue"/>
        </a:defRPr>
      </a:lvl5pPr>
      <a:lvl6pPr marL="2074863" indent="-187325" algn="l" rtl="0" fontAlgn="base">
        <a:spcBef>
          <a:spcPct val="30000"/>
        </a:spcBef>
        <a:spcAft>
          <a:spcPct val="0"/>
        </a:spcAft>
        <a:buFont typeface="Times" pitchFamily="18" charset="0"/>
        <a:buChar char="•"/>
        <a:defRPr sz="1200">
          <a:solidFill>
            <a:srgbClr val="000000"/>
          </a:solidFill>
          <a:latin typeface="+mn-lt"/>
          <a:ea typeface="+mn-ea"/>
        </a:defRPr>
      </a:lvl6pPr>
      <a:lvl7pPr marL="2532063" indent="-187325" algn="l" rtl="0" fontAlgn="base">
        <a:spcBef>
          <a:spcPct val="30000"/>
        </a:spcBef>
        <a:spcAft>
          <a:spcPct val="0"/>
        </a:spcAft>
        <a:buFont typeface="Times" pitchFamily="18" charset="0"/>
        <a:buChar char="•"/>
        <a:defRPr sz="1200">
          <a:solidFill>
            <a:srgbClr val="000000"/>
          </a:solidFill>
          <a:latin typeface="+mn-lt"/>
          <a:ea typeface="+mn-ea"/>
        </a:defRPr>
      </a:lvl7pPr>
      <a:lvl8pPr marL="2989263" indent="-187325" algn="l" rtl="0" fontAlgn="base">
        <a:spcBef>
          <a:spcPct val="30000"/>
        </a:spcBef>
        <a:spcAft>
          <a:spcPct val="0"/>
        </a:spcAft>
        <a:buFont typeface="Times" pitchFamily="18" charset="0"/>
        <a:buChar char="•"/>
        <a:defRPr sz="1200">
          <a:solidFill>
            <a:srgbClr val="000000"/>
          </a:solidFill>
          <a:latin typeface="+mn-lt"/>
          <a:ea typeface="+mn-ea"/>
        </a:defRPr>
      </a:lvl8pPr>
      <a:lvl9pPr marL="3446463" indent="-187325" algn="l" rtl="0" fontAlgn="base">
        <a:spcBef>
          <a:spcPct val="30000"/>
        </a:spcBef>
        <a:spcAft>
          <a:spcPct val="0"/>
        </a:spcAft>
        <a:buFont typeface="Times" pitchFamily="18" charset="0"/>
        <a:buChar char="•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7DE88C2-C982-8322-7C03-B61FE7ED51D6}"/>
              </a:ext>
            </a:extLst>
          </p:cNvPr>
          <p:cNvGraphicFramePr>
            <a:graphicFrameLocks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931697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16" imgH="416" progId="TCLayout.ActiveDocument.1">
                  <p:embed/>
                </p:oleObj>
              </mc:Choice>
              <mc:Fallback>
                <p:oleObj name="think-cell Slide" r:id="rId14" imgW="416" imgH="41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DE88C2-C982-8322-7C03-B61FE7ED51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0B9C77-F9F3-C659-820C-5A17CDCE6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DFEA7-BF80-FC43-83A0-9D9F44FC4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E8205-25BD-BD77-3DE9-BE153A01B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324" y="64733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GLF 2024 | GAVL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F95C-F1C5-4517-566A-CB6170C57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33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446C5B-BC3F-4446-8B0A-58F3F71C81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5CF74E1-4EFA-A40E-56AD-8C647F9A27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1532059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6" imgH="416" progId="TCLayout.ActiveDocument.1">
                  <p:embed/>
                </p:oleObj>
              </mc:Choice>
              <mc:Fallback>
                <p:oleObj name="think-cell Slide" r:id="rId15" imgW="416" imgH="41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5CF74E1-4EFA-A40E-56AD-8C647F9A27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368110"/>
            <a:ext cx="11379200" cy="8510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371600"/>
            <a:ext cx="1137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2425" lvl="0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Click to edit Master text styles</a:t>
            </a:r>
          </a:p>
          <a:p>
            <a:pPr marL="352425" lvl="1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Second level</a:t>
            </a:r>
          </a:p>
          <a:p>
            <a:pPr marL="352425" lvl="2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Third level</a:t>
            </a:r>
          </a:p>
          <a:p>
            <a:pPr marL="352425" lvl="3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Fourth level</a:t>
            </a:r>
          </a:p>
          <a:p>
            <a:pPr marL="352425" lvl="4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Fifth level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-512234" y="0"/>
            <a:ext cx="491067" cy="1676402"/>
            <a:chOff x="-480" y="0"/>
            <a:chExt cx="528" cy="2400"/>
          </a:xfrm>
        </p:grpSpPr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-480" y="0"/>
              <a:ext cx="528" cy="52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endParaRPr lang="en-US" sz="2000" b="1">
                <a:solidFill>
                  <a:srgbClr val="000000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-480" y="625"/>
              <a:ext cx="528" cy="527"/>
            </a:xfrm>
            <a:prstGeom prst="rect">
              <a:avLst/>
            </a:prstGeom>
            <a:solidFill>
              <a:srgbClr val="8CB133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rgbClr val="000000"/>
                  </a:solidFill>
                  <a:latin typeface="+mj-lt"/>
                  <a:cs typeface="+mn-cs"/>
                </a:rPr>
                <a:t>140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rgbClr val="000000"/>
                  </a:solidFill>
                  <a:latin typeface="+mj-lt"/>
                  <a:cs typeface="+mn-cs"/>
                </a:rPr>
                <a:t>177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rgbClr val="000000"/>
                  </a:solidFill>
                  <a:latin typeface="+mj-lt"/>
                  <a:cs typeface="+mn-cs"/>
                </a:rPr>
                <a:t>51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-480" y="1248"/>
              <a:ext cx="528" cy="527"/>
            </a:xfrm>
            <a:prstGeom prst="rect">
              <a:avLst/>
            </a:prstGeom>
            <a:solidFill>
              <a:srgbClr val="3396CE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tx1"/>
                  </a:solidFill>
                  <a:latin typeface="+mj-lt"/>
                  <a:cs typeface="+mn-cs"/>
                </a:rPr>
                <a:t>51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tx1"/>
                  </a:solidFill>
                  <a:latin typeface="+mj-lt"/>
                  <a:cs typeface="+mn-cs"/>
                </a:rPr>
                <a:t>150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tx1"/>
                  </a:solidFill>
                  <a:latin typeface="+mj-lt"/>
                  <a:cs typeface="+mn-cs"/>
                </a:rPr>
                <a:t>206</a:t>
              </a: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-480" y="1873"/>
              <a:ext cx="528" cy="527"/>
            </a:xfrm>
            <a:prstGeom prst="rect">
              <a:avLst/>
            </a:prstGeom>
            <a:solidFill>
              <a:srgbClr val="C01F63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bg1"/>
                  </a:solidFill>
                  <a:latin typeface="+mj-lt"/>
                  <a:cs typeface="+mn-cs"/>
                </a:rPr>
                <a:t>192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bg1"/>
                  </a:solidFill>
                  <a:latin typeface="+mj-lt"/>
                  <a:cs typeface="+mn-cs"/>
                </a:rPr>
                <a:t>31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bg1"/>
                  </a:solidFill>
                  <a:latin typeface="+mj-lt"/>
                  <a:cs typeface="+mn-cs"/>
                </a:rPr>
                <a:t>99</a:t>
              </a: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1252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8858" y="6492875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1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400" u="none" kern="1200" cap="all" baseline="0">
          <a:solidFill>
            <a:srgbClr val="0077B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Font typeface="Arial" pitchFamily="34" charset="0"/>
        <a:buChar char="–"/>
        <a:defRPr 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855663" indent="-173038" algn="l" defTabSz="914400" rtl="0" eaLnBrk="1" latinLnBrk="0" hangingPunct="1">
        <a:spcBef>
          <a:spcPts val="6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US" sz="140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>
          <p15:clr>
            <a:srgbClr val="F26B43"/>
          </p15:clr>
        </p15:guide>
        <p15:guide id="2" orient="horz" pos="768">
          <p15:clr>
            <a:srgbClr val="F26B43"/>
          </p15:clr>
        </p15:guide>
        <p15:guide id="3" orient="horz" pos="864">
          <p15:clr>
            <a:srgbClr val="F26B43"/>
          </p15:clr>
        </p15:guide>
        <p15:guide id="4" orient="horz" pos="3936">
          <p15:clr>
            <a:srgbClr val="F26B43"/>
          </p15:clr>
        </p15:guide>
        <p15:guide id="5" pos="7440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orient="horz" pos="22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41A4B58-F77E-460B-2FCB-E288613478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8917615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6" imgH="416" progId="TCLayout.ActiveDocument.1">
                  <p:embed/>
                </p:oleObj>
              </mc:Choice>
              <mc:Fallback>
                <p:oleObj name="think-cell Slide" r:id="rId15" imgW="416" imgH="41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41A4B58-F77E-460B-2FCB-E288613478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368110"/>
            <a:ext cx="11379200" cy="8510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371600"/>
            <a:ext cx="1137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2425" lvl="0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Click to edit Master text styles</a:t>
            </a:r>
          </a:p>
          <a:p>
            <a:pPr marL="352425" lvl="1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Second level</a:t>
            </a:r>
          </a:p>
          <a:p>
            <a:pPr marL="352425" lvl="2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Third level</a:t>
            </a:r>
          </a:p>
          <a:p>
            <a:pPr marL="352425" lvl="3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Fourth level</a:t>
            </a:r>
          </a:p>
          <a:p>
            <a:pPr marL="352425" lvl="4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Fifth level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-512234" y="0"/>
            <a:ext cx="491067" cy="1676402"/>
            <a:chOff x="-480" y="0"/>
            <a:chExt cx="528" cy="2400"/>
          </a:xfrm>
        </p:grpSpPr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-480" y="0"/>
              <a:ext cx="528" cy="52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endParaRPr lang="en-US" sz="2000" b="1">
                <a:solidFill>
                  <a:srgbClr val="000000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-480" y="625"/>
              <a:ext cx="528" cy="527"/>
            </a:xfrm>
            <a:prstGeom prst="rect">
              <a:avLst/>
            </a:prstGeom>
            <a:solidFill>
              <a:srgbClr val="8CB133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rgbClr val="000000"/>
                  </a:solidFill>
                  <a:latin typeface="+mj-lt"/>
                  <a:cs typeface="+mn-cs"/>
                </a:rPr>
                <a:t>140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rgbClr val="000000"/>
                  </a:solidFill>
                  <a:latin typeface="+mj-lt"/>
                  <a:cs typeface="+mn-cs"/>
                </a:rPr>
                <a:t>177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rgbClr val="000000"/>
                  </a:solidFill>
                  <a:latin typeface="+mj-lt"/>
                  <a:cs typeface="+mn-cs"/>
                </a:rPr>
                <a:t>51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-480" y="1248"/>
              <a:ext cx="528" cy="527"/>
            </a:xfrm>
            <a:prstGeom prst="rect">
              <a:avLst/>
            </a:prstGeom>
            <a:solidFill>
              <a:srgbClr val="3396CE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tx1"/>
                  </a:solidFill>
                  <a:latin typeface="+mj-lt"/>
                  <a:cs typeface="+mn-cs"/>
                </a:rPr>
                <a:t>51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tx1"/>
                  </a:solidFill>
                  <a:latin typeface="+mj-lt"/>
                  <a:cs typeface="+mn-cs"/>
                </a:rPr>
                <a:t>150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tx1"/>
                  </a:solidFill>
                  <a:latin typeface="+mj-lt"/>
                  <a:cs typeface="+mn-cs"/>
                </a:rPr>
                <a:t>206</a:t>
              </a: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-480" y="1873"/>
              <a:ext cx="528" cy="527"/>
            </a:xfrm>
            <a:prstGeom prst="rect">
              <a:avLst/>
            </a:prstGeom>
            <a:solidFill>
              <a:srgbClr val="C01F63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bg1"/>
                  </a:solidFill>
                  <a:latin typeface="+mj-lt"/>
                  <a:cs typeface="+mn-cs"/>
                </a:rPr>
                <a:t>192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bg1"/>
                  </a:solidFill>
                  <a:latin typeface="+mj-lt"/>
                  <a:cs typeface="+mn-cs"/>
                </a:rPr>
                <a:t>31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bg1"/>
                  </a:solidFill>
                  <a:latin typeface="+mj-lt"/>
                  <a:cs typeface="+mn-cs"/>
                </a:rPr>
                <a:t>99</a:t>
              </a: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1252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8858" y="6492875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0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400" u="none" kern="1200" cap="all" baseline="0">
          <a:solidFill>
            <a:srgbClr val="0077B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Font typeface="Arial" pitchFamily="34" charset="0"/>
        <a:buChar char="–"/>
        <a:defRPr 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855663" indent="-173038" algn="l" defTabSz="914400" rtl="0" eaLnBrk="1" latinLnBrk="0" hangingPunct="1">
        <a:spcBef>
          <a:spcPts val="6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US" sz="140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>
          <p15:clr>
            <a:srgbClr val="F26B43"/>
          </p15:clr>
        </p15:guide>
        <p15:guide id="2" orient="horz" pos="768">
          <p15:clr>
            <a:srgbClr val="F26B43"/>
          </p15:clr>
        </p15:guide>
        <p15:guide id="3" orient="horz" pos="864">
          <p15:clr>
            <a:srgbClr val="F26B43"/>
          </p15:clr>
        </p15:guide>
        <p15:guide id="4" orient="horz" pos="3936">
          <p15:clr>
            <a:srgbClr val="F26B43"/>
          </p15:clr>
        </p15:guide>
        <p15:guide id="5" pos="7440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orient="horz" pos="22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B853553-88CB-ACA1-846D-61AB3D6813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5379121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6" imgH="416" progId="TCLayout.ActiveDocument.1">
                  <p:embed/>
                </p:oleObj>
              </mc:Choice>
              <mc:Fallback>
                <p:oleObj name="think-cell Slide" r:id="rId15" imgW="416" imgH="41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B853553-88CB-ACA1-846D-61AB3D6813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368110"/>
            <a:ext cx="11379200" cy="8510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371600"/>
            <a:ext cx="1137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2425" lvl="0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Click to edit Master text styles</a:t>
            </a:r>
          </a:p>
          <a:p>
            <a:pPr marL="352425" lvl="1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Second level</a:t>
            </a:r>
          </a:p>
          <a:p>
            <a:pPr marL="352425" lvl="2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Third level</a:t>
            </a:r>
          </a:p>
          <a:p>
            <a:pPr marL="352425" lvl="3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Fourth level</a:t>
            </a:r>
          </a:p>
          <a:p>
            <a:pPr marL="352425" lvl="4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Fifth level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-512234" y="0"/>
            <a:ext cx="491067" cy="1676402"/>
            <a:chOff x="-480" y="0"/>
            <a:chExt cx="528" cy="2400"/>
          </a:xfrm>
        </p:grpSpPr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-480" y="0"/>
              <a:ext cx="528" cy="52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endParaRPr lang="en-US" sz="2000" b="1">
                <a:solidFill>
                  <a:srgbClr val="000000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-480" y="625"/>
              <a:ext cx="528" cy="527"/>
            </a:xfrm>
            <a:prstGeom prst="rect">
              <a:avLst/>
            </a:prstGeom>
            <a:solidFill>
              <a:srgbClr val="8CB133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rgbClr val="000000"/>
                  </a:solidFill>
                  <a:latin typeface="+mj-lt"/>
                  <a:cs typeface="+mn-cs"/>
                </a:rPr>
                <a:t>140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rgbClr val="000000"/>
                  </a:solidFill>
                  <a:latin typeface="+mj-lt"/>
                  <a:cs typeface="+mn-cs"/>
                </a:rPr>
                <a:t>177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rgbClr val="000000"/>
                  </a:solidFill>
                  <a:latin typeface="+mj-lt"/>
                  <a:cs typeface="+mn-cs"/>
                </a:rPr>
                <a:t>51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-480" y="1248"/>
              <a:ext cx="528" cy="527"/>
            </a:xfrm>
            <a:prstGeom prst="rect">
              <a:avLst/>
            </a:prstGeom>
            <a:solidFill>
              <a:srgbClr val="3396CE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tx1"/>
                  </a:solidFill>
                  <a:latin typeface="+mj-lt"/>
                  <a:cs typeface="+mn-cs"/>
                </a:rPr>
                <a:t>51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tx1"/>
                  </a:solidFill>
                  <a:latin typeface="+mj-lt"/>
                  <a:cs typeface="+mn-cs"/>
                </a:rPr>
                <a:t>150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tx1"/>
                  </a:solidFill>
                  <a:latin typeface="+mj-lt"/>
                  <a:cs typeface="+mn-cs"/>
                </a:rPr>
                <a:t>206</a:t>
              </a: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-480" y="1873"/>
              <a:ext cx="528" cy="527"/>
            </a:xfrm>
            <a:prstGeom prst="rect">
              <a:avLst/>
            </a:prstGeom>
            <a:solidFill>
              <a:srgbClr val="C01F63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bg1"/>
                  </a:solidFill>
                  <a:latin typeface="+mj-lt"/>
                  <a:cs typeface="+mn-cs"/>
                </a:rPr>
                <a:t>192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bg1"/>
                  </a:solidFill>
                  <a:latin typeface="+mj-lt"/>
                  <a:cs typeface="+mn-cs"/>
                </a:rPr>
                <a:t>31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bg1"/>
                  </a:solidFill>
                  <a:latin typeface="+mj-lt"/>
                  <a:cs typeface="+mn-cs"/>
                </a:rPr>
                <a:t>99</a:t>
              </a: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1252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8858" y="6492875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3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400" u="none" kern="1200" cap="all" baseline="0">
          <a:solidFill>
            <a:srgbClr val="0077B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Font typeface="Arial" pitchFamily="34" charset="0"/>
        <a:buChar char="–"/>
        <a:defRPr 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855663" indent="-173038" algn="l" defTabSz="914400" rtl="0" eaLnBrk="1" latinLnBrk="0" hangingPunct="1">
        <a:spcBef>
          <a:spcPts val="6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US" sz="140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>
          <p15:clr>
            <a:srgbClr val="F26B43"/>
          </p15:clr>
        </p15:guide>
        <p15:guide id="2" orient="horz" pos="768">
          <p15:clr>
            <a:srgbClr val="F26B43"/>
          </p15:clr>
        </p15:guide>
        <p15:guide id="3" orient="horz" pos="864">
          <p15:clr>
            <a:srgbClr val="F26B43"/>
          </p15:clr>
        </p15:guide>
        <p15:guide id="4" orient="horz" pos="3936">
          <p15:clr>
            <a:srgbClr val="F26B43"/>
          </p15:clr>
        </p15:guide>
        <p15:guide id="5" pos="7440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orient="horz" pos="22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39F0744-CC65-9467-B44C-6284A1DE18F8}"/>
              </a:ext>
            </a:extLst>
          </p:cNvPr>
          <p:cNvGraphicFramePr>
            <a:graphicFrameLocks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673024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6" imgH="416" progId="TCLayout.ActiveDocument.1">
                  <p:embed/>
                </p:oleObj>
              </mc:Choice>
              <mc:Fallback>
                <p:oleObj name="think-cell Slide" r:id="rId15" imgW="416" imgH="41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9F0744-CC65-9467-B44C-6284A1DE1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368110"/>
            <a:ext cx="11379200" cy="8510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371600"/>
            <a:ext cx="1137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2425" lvl="0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Click to edit Master text styles</a:t>
            </a:r>
          </a:p>
          <a:p>
            <a:pPr marL="352425" lvl="1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Second level</a:t>
            </a:r>
          </a:p>
          <a:p>
            <a:pPr marL="352425" lvl="2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Third level</a:t>
            </a:r>
          </a:p>
          <a:p>
            <a:pPr marL="352425" lvl="3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Fourth level</a:t>
            </a:r>
          </a:p>
          <a:p>
            <a:pPr marL="352425" lvl="4" indent="-352425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/>
              <a:t>Fifth level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-512234" y="0"/>
            <a:ext cx="491067" cy="1676402"/>
            <a:chOff x="-480" y="0"/>
            <a:chExt cx="528" cy="2400"/>
          </a:xfrm>
        </p:grpSpPr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-480" y="0"/>
              <a:ext cx="528" cy="52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endParaRPr lang="en-US" sz="2000" b="1">
                <a:solidFill>
                  <a:srgbClr val="000000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-480" y="625"/>
              <a:ext cx="528" cy="527"/>
            </a:xfrm>
            <a:prstGeom prst="rect">
              <a:avLst/>
            </a:prstGeom>
            <a:solidFill>
              <a:srgbClr val="8CB133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rgbClr val="000000"/>
                  </a:solidFill>
                  <a:latin typeface="+mj-lt"/>
                  <a:cs typeface="+mn-cs"/>
                </a:rPr>
                <a:t>140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rgbClr val="000000"/>
                  </a:solidFill>
                  <a:latin typeface="+mj-lt"/>
                  <a:cs typeface="+mn-cs"/>
                </a:rPr>
                <a:t>177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rgbClr val="000000"/>
                  </a:solidFill>
                  <a:latin typeface="+mj-lt"/>
                  <a:cs typeface="+mn-cs"/>
                </a:rPr>
                <a:t>51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-480" y="1248"/>
              <a:ext cx="528" cy="527"/>
            </a:xfrm>
            <a:prstGeom prst="rect">
              <a:avLst/>
            </a:prstGeom>
            <a:solidFill>
              <a:srgbClr val="3396CE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tx1"/>
                  </a:solidFill>
                  <a:latin typeface="+mj-lt"/>
                  <a:cs typeface="+mn-cs"/>
                </a:rPr>
                <a:t>51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tx1"/>
                  </a:solidFill>
                  <a:latin typeface="+mj-lt"/>
                  <a:cs typeface="+mn-cs"/>
                </a:rPr>
                <a:t>150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tx1"/>
                  </a:solidFill>
                  <a:latin typeface="+mj-lt"/>
                  <a:cs typeface="+mn-cs"/>
                </a:rPr>
                <a:t>206</a:t>
              </a: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-480" y="1873"/>
              <a:ext cx="528" cy="527"/>
            </a:xfrm>
            <a:prstGeom prst="rect">
              <a:avLst/>
            </a:prstGeom>
            <a:solidFill>
              <a:srgbClr val="C01F63"/>
            </a:solidFill>
            <a:ln w="9525">
              <a:noFill/>
              <a:miter lim="800000"/>
              <a:headEnd/>
              <a:tailEnd/>
            </a:ln>
          </p:spPr>
          <p:txBody>
            <a:bodyPr wrap="none" rIns="137160" anchor="ctr"/>
            <a:lstStyle/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bg1"/>
                  </a:solidFill>
                  <a:latin typeface="+mj-lt"/>
                  <a:cs typeface="+mn-cs"/>
                </a:rPr>
                <a:t>192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bg1"/>
                  </a:solidFill>
                  <a:latin typeface="+mj-lt"/>
                  <a:cs typeface="+mn-cs"/>
                </a:rPr>
                <a:t>31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en-US" sz="900" b="0">
                  <a:solidFill>
                    <a:schemeClr val="bg1"/>
                  </a:solidFill>
                  <a:latin typeface="+mj-lt"/>
                  <a:cs typeface="+mn-cs"/>
                </a:rPr>
                <a:t>99</a:t>
              </a: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1252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8858" y="6492875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4CC98-F840-4FF5-B6AF-9085E6F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1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400" u="none" kern="1200" cap="all" baseline="0">
          <a:solidFill>
            <a:srgbClr val="0077B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Font typeface="Arial" pitchFamily="34" charset="0"/>
        <a:buChar char="–"/>
        <a:defRPr 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855663" indent="-173038" algn="l" defTabSz="914400" rtl="0" eaLnBrk="1" latinLnBrk="0" hangingPunct="1">
        <a:spcBef>
          <a:spcPts val="6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40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US" sz="140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>
          <p15:clr>
            <a:srgbClr val="F26B43"/>
          </p15:clr>
        </p15:guide>
        <p15:guide id="2" orient="horz" pos="768">
          <p15:clr>
            <a:srgbClr val="F26B43"/>
          </p15:clr>
        </p15:guide>
        <p15:guide id="3" orient="horz" pos="864">
          <p15:clr>
            <a:srgbClr val="F26B43"/>
          </p15:clr>
        </p15:guide>
        <p15:guide id="4" orient="horz" pos="3936">
          <p15:clr>
            <a:srgbClr val="F26B43"/>
          </p15:clr>
        </p15:guide>
        <p15:guide id="5" pos="7440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orient="horz" pos="22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0C75C8E-DBDA-759F-8818-11223B524774}"/>
              </a:ext>
            </a:extLst>
          </p:cNvPr>
          <p:cNvGraphicFramePr>
            <a:graphicFrameLocks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8732347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6" imgH="416" progId="TCLayout.ActiveDocument.1">
                  <p:embed/>
                </p:oleObj>
              </mc:Choice>
              <mc:Fallback>
                <p:oleObj name="think-cell Slide" r:id="rId9" imgW="416" imgH="41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0C75C8E-DBDA-759F-8818-11223B5247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4312" y="422291"/>
            <a:ext cx="7596701" cy="1115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26070" y="2882760"/>
            <a:ext cx="5607704" cy="1115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77202" y="6420796"/>
            <a:ext cx="160197" cy="1120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8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3104">
              <a:spcBef>
                <a:spcPts val="45"/>
              </a:spcBef>
            </a:pPr>
            <a:fld id="{81D60167-4931-47E6-BA6A-407CBD079E47}" type="slidenum">
              <a:rPr lang="en-IN" spc="-15" smtClean="0"/>
              <a:pPr marL="23104">
                <a:spcBef>
                  <a:spcPts val="45"/>
                </a:spcBef>
              </a:pPr>
              <a:t>‹#›</a:t>
            </a:fld>
            <a:endParaRPr lang="en-IN" spc="-15"/>
          </a:p>
        </p:txBody>
      </p:sp>
    </p:spTree>
    <p:extLst>
      <p:ext uri="{BB962C8B-B14F-4D97-AF65-F5344CB8AC3E}">
        <p14:creationId xmlns:p14="http://schemas.microsoft.com/office/powerpoint/2010/main" val="63264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1CF4F2B-88F9-1B06-BDDD-F1B51B66CE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5109798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6" imgH="416" progId="TCLayout.ActiveDocument.1">
                  <p:embed/>
                </p:oleObj>
              </mc:Choice>
              <mc:Fallback>
                <p:oleObj name="think-cell Slide" r:id="rId8" imgW="416" imgH="41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CF4F2B-88F9-1B06-BDDD-F1B51B66CE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4312" y="422291"/>
            <a:ext cx="7596701" cy="1115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26070" y="2882760"/>
            <a:ext cx="5607704" cy="1115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77202" y="6420796"/>
            <a:ext cx="160197" cy="1120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8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3104">
              <a:spcBef>
                <a:spcPts val="45"/>
              </a:spcBef>
            </a:pPr>
            <a:fld id="{81D60167-4931-47E6-BA6A-407CBD079E47}" type="slidenum">
              <a:rPr lang="en-IN" spc="-15" smtClean="0"/>
              <a:pPr marL="23104">
                <a:spcBef>
                  <a:spcPts val="45"/>
                </a:spcBef>
              </a:pPr>
              <a:t>‹#›</a:t>
            </a:fld>
            <a:endParaRPr lang="en-IN" spc="-15" dirty="0"/>
          </a:p>
        </p:txBody>
      </p:sp>
    </p:spTree>
    <p:extLst>
      <p:ext uri="{BB962C8B-B14F-4D97-AF65-F5344CB8AC3E}">
        <p14:creationId xmlns:p14="http://schemas.microsoft.com/office/powerpoint/2010/main" val="185935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notesSlide" Target="../notesSlides/notesSlide6.xml"/><Relationship Id="rId7" Type="http://schemas.openxmlformats.org/officeDocument/2006/relationships/chart" Target="../charts/chart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microsoft.com/office/2018/10/relationships/comments" Target="../comments/modernComment_7FFFFDAC_FDAEC28F.xml"/></Relationships>
</file>

<file path=ppt/slides/_rels/slide1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FDE3_8CAB0FC4.xml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FDE4_C3EB2D67.xml"/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18.xml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notesSlide" Target="../notesSlides/notesSlide7.xml"/><Relationship Id="rId7" Type="http://schemas.openxmlformats.org/officeDocument/2006/relationships/chart" Target="../charts/chart9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microsoft.com/office/2018/10/relationships/comments" Target="../comments/modernComment_7FFFFDCB_6D0AE74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0.xml"/><Relationship Id="rId6" Type="http://schemas.openxmlformats.org/officeDocument/2006/relationships/image" Target="../media/image2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18.bin"/><Relationship Id="rId2" Type="http://schemas.microsoft.com/office/2007/relationships/media" Target="../media/media1.mp4"/><Relationship Id="rId1" Type="http://schemas.openxmlformats.org/officeDocument/2006/relationships/tags" Target="../tags/tag21.xml"/><Relationship Id="rId6" Type="http://schemas.microsoft.com/office/2018/10/relationships/comments" Target="../comments/modernComment_7FFFFDDB_2A3A16F1.xml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19.bin"/><Relationship Id="rId2" Type="http://schemas.microsoft.com/office/2007/relationships/media" Target="../media/media2.mp4"/><Relationship Id="rId1" Type="http://schemas.openxmlformats.org/officeDocument/2006/relationships/tags" Target="../tags/tag22.xml"/><Relationship Id="rId6" Type="http://schemas.microsoft.com/office/2018/10/relationships/comments" Target="../comments/modernComment_7FFFFDDA_1FC8D3B2.xml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3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1.emf"/><Relationship Id="rId10" Type="http://schemas.openxmlformats.org/officeDocument/2006/relationships/image" Target="../media/image33.jpe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7FFFFDDE_C1B8C356.xml"/><Relationship Id="rId3" Type="http://schemas.microsoft.com/office/2007/relationships/media" Target="../media/media3.mp4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36.png"/><Relationship Id="rId2" Type="http://schemas.openxmlformats.org/officeDocument/2006/relationships/video" Target="NULL" TargetMode="Externa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35.png"/><Relationship Id="rId5" Type="http://schemas.openxmlformats.org/officeDocument/2006/relationships/video" Target="../media/media4.mp4"/><Relationship Id="rId10" Type="http://schemas.openxmlformats.org/officeDocument/2006/relationships/image" Target="../media/image1.emf"/><Relationship Id="rId4" Type="http://schemas.microsoft.com/office/2007/relationships/media" Target="../media/media4.mp4"/><Relationship Id="rId9" Type="http://schemas.openxmlformats.org/officeDocument/2006/relationships/oleObject" Target="../embeddings/oleObject17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5.mp4"/><Relationship Id="rId7" Type="http://schemas.openxmlformats.org/officeDocument/2006/relationships/image" Target="../media/image1.emf"/><Relationship Id="rId2" Type="http://schemas.openxmlformats.org/officeDocument/2006/relationships/video" Target="NULL" TargetMode="External"/><Relationship Id="rId1" Type="http://schemas.openxmlformats.org/officeDocument/2006/relationships/tags" Target="../tags/tag25.x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video" Target="../media/media6.mp4"/><Relationship Id="rId7" Type="http://schemas.openxmlformats.org/officeDocument/2006/relationships/oleObject" Target="../embeddings/oleObject22.bin"/><Relationship Id="rId2" Type="http://schemas.microsoft.com/office/2007/relationships/media" Target="../media/media6.mp4"/><Relationship Id="rId1" Type="http://schemas.openxmlformats.org/officeDocument/2006/relationships/tags" Target="../tags/tag26.xml"/><Relationship Id="rId6" Type="http://schemas.microsoft.com/office/2018/10/relationships/comments" Target="../comments/modernComment_7FFFFDE0_A99006D3.xml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1.jpe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video" Target="../media/media7.mp4"/><Relationship Id="rId7" Type="http://schemas.openxmlformats.org/officeDocument/2006/relationships/notesSlide" Target="../notesSlides/notesSlide15.xml"/><Relationship Id="rId2" Type="http://schemas.microsoft.com/office/2007/relationships/media" Target="../media/media7.mp4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43.png"/><Relationship Id="rId5" Type="http://schemas.openxmlformats.org/officeDocument/2006/relationships/video" Target="../media/media8.mp4"/><Relationship Id="rId10" Type="http://schemas.openxmlformats.org/officeDocument/2006/relationships/image" Target="../media/image42.png"/><Relationship Id="rId4" Type="http://schemas.microsoft.com/office/2007/relationships/media" Target="../media/media8.mp4"/><Relationship Id="rId9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DE6_72910F7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5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.sv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1.emf"/><Relationship Id="rId15" Type="http://schemas.openxmlformats.org/officeDocument/2006/relationships/image" Target="../media/image47.svg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0.sv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9.xml"/><Relationship Id="rId6" Type="http://schemas.openxmlformats.org/officeDocument/2006/relationships/image" Target="../media/image48.jpeg"/><Relationship Id="rId5" Type="http://schemas.openxmlformats.org/officeDocument/2006/relationships/image" Target="../media/image1.emf"/><Relationship Id="rId10" Type="http://schemas.openxmlformats.org/officeDocument/2006/relationships/image" Target="../media/image52.jpe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1.e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uvaad.org.in/nutrition-fact/mrigal/" TargetMode="External"/><Relationship Id="rId3" Type="http://schemas.openxmlformats.org/officeDocument/2006/relationships/notesSlide" Target="../notesSlides/notesSlide2.xml"/><Relationship Id="rId7" Type="http://schemas.openxmlformats.org/officeDocument/2006/relationships/hyperlink" Target="https://timesofindia.indiatimes.com/life-style/health-fitness/weight-loss/mutton-or-chicken-whats-better-for-weight-loss/articleshow/70026358.cms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hyperlink" Target="https://www.nutritionix.com/food/eggs/100-g" TargetMode="External"/><Relationship Id="rId5" Type="http://schemas.openxmlformats.org/officeDocument/2006/relationships/image" Target="../media/image1.emf"/><Relationship Id="rId10" Type="http://schemas.openxmlformats.org/officeDocument/2006/relationships/chart" Target="../charts/chart4.xml"/><Relationship Id="rId4" Type="http://schemas.openxmlformats.org/officeDocument/2006/relationships/oleObject" Target="../embeddings/oleObject13.bin"/><Relationship Id="rId9" Type="http://schemas.openxmlformats.org/officeDocument/2006/relationships/hyperlink" Target="https://blinkit.com/prn/amul-taaza-toned-fresh-milk/prid/19512?lat=22.4948410000000&amp;lon=88.3056380000000&amp;utm_source=google&amp;utm_medium=cpc&amp;utm_campaign=21690902841&amp;utm_content=&amp;utm_term=&amp;gad_source=1&amp;gclid=Cj0KCQiAuou6BhDhARIsAIfgrn5QFHgSEs1PYy_iaUzEJ_lwxcVGvwRC0FLdD3VbUBY38dlTWMS2Id0aAt-YEALw_wcB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timesofindia.indiatimes.com/life-style/health-fitness/weight-loss/mutton-or-chicken-whats-better-for-weight-loss/articleshow/70026358.cms" TargetMode="External"/><Relationship Id="rId3" Type="http://schemas.openxmlformats.org/officeDocument/2006/relationships/notesSlide" Target="../notesSlides/notesSlide3.xml"/><Relationship Id="rId7" Type="http://schemas.openxmlformats.org/officeDocument/2006/relationships/hyperlink" Target="https://www.nutritionix.com/food/eggs/100-g" TargetMode="Externa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1.emf"/><Relationship Id="rId11" Type="http://schemas.microsoft.com/office/2014/relationships/chartEx" Target="../charts/chartEx1.xml"/><Relationship Id="rId5" Type="http://schemas.openxmlformats.org/officeDocument/2006/relationships/oleObject" Target="../embeddings/oleObject13.bin"/><Relationship Id="rId10" Type="http://schemas.openxmlformats.org/officeDocument/2006/relationships/hyperlink" Target="https://blinkit.com/prn/amul-taaza-toned-fresh-milk/prid/19512?lat=22.4948410000000&amp;lon=88.3056380000000&amp;utm_source=google&amp;utm_medium=cpc&amp;utm_campaign=21690902841&amp;utm_content=&amp;utm_term=&amp;gad_source=1&amp;gclid=Cj0KCQiAuou6BhDhARIsAIfgrn5QFHgSEs1PYy_iaUzEJ_lwxcVGvwRC0FLdD3VbUBY38dlTWMS2Id0aAt-YEALw_wcB" TargetMode="External"/><Relationship Id="rId4" Type="http://schemas.microsoft.com/office/2018/10/relationships/comments" Target="../comments/modernComment_7FFFFDEB_4150A4F9.xml"/><Relationship Id="rId9" Type="http://schemas.openxmlformats.org/officeDocument/2006/relationships/hyperlink" Target="https://www.anuvaad.org.in/nutrition-fact/mrigal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6" Type="http://schemas.openxmlformats.org/officeDocument/2006/relationships/image" Target="../media/image1.emf"/><Relationship Id="rId11" Type="http://schemas.openxmlformats.org/officeDocument/2006/relationships/image" Target="../media/image11.pn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0.svg"/><Relationship Id="rId4" Type="http://schemas.microsoft.com/office/2018/10/relationships/comments" Target="../comments/modernComment_7FFFFDD1_BDCB458A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6" Type="http://schemas.openxmlformats.org/officeDocument/2006/relationships/image" Target="../media/image1.emf"/><Relationship Id="rId11" Type="http://schemas.openxmlformats.org/officeDocument/2006/relationships/image" Target="../media/image16.png"/><Relationship Id="rId5" Type="http://schemas.openxmlformats.org/officeDocument/2006/relationships/oleObject" Target="../embeddings/oleObject14.bin"/><Relationship Id="rId10" Type="http://schemas.openxmlformats.org/officeDocument/2006/relationships/chart" Target="../charts/chart6.xml"/><Relationship Id="rId4" Type="http://schemas.microsoft.com/office/2018/10/relationships/comments" Target="../comments/modernComment_7FFFFD98_F57737B7.xml"/><Relationship Id="rId9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D3260-6CC5-58EA-CF4F-29D5B2898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719107D-8D0E-3C92-249C-56A9BC12ED45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931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19107D-8D0E-3C92-249C-56A9BC12ED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collage of images of a person working in a factory&#10;&#10;AI-generated content may be incorrect.">
            <a:extLst>
              <a:ext uri="{FF2B5EF4-FFF2-40B4-BE49-F238E27FC236}">
                <a16:creationId xmlns:a16="http://schemas.microsoft.com/office/drawing/2014/main" id="{B04BC00C-C3AE-0299-8B12-44FA4B323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9" b="10571"/>
          <a:stretch>
            <a:fillRect/>
          </a:stretch>
        </p:blipFill>
        <p:spPr>
          <a:xfrm>
            <a:off x="0" y="6737"/>
            <a:ext cx="12192000" cy="5318146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CEA6D8CD-59D3-8696-D068-27F781DB2CE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2142" y="6183522"/>
            <a:ext cx="937581" cy="300981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52EDFFA2-81D7-CCAB-2D0F-B357F723803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28852" y="6097270"/>
            <a:ext cx="985209" cy="47221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98F1A03-BB2F-AF64-F9F1-C130A53C3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77" y="5382821"/>
            <a:ext cx="11959563" cy="112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/>
          <a:lstStyle/>
          <a:p>
            <a:pPr marL="0" marR="0" lvl="0" indent="0" algn="l" defTabSz="914400" rtl="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chemeClr val="bg1"/>
                </a:solidFill>
                <a:latin typeface="Arial"/>
                <a:ea typeface="MS PGothic" pitchFamily="34" charset="-128"/>
              </a:rPr>
              <a:t>Sustainable &amp; Profitable Poultry Farming for Viksit Bharat</a:t>
            </a:r>
          </a:p>
          <a:p>
            <a:pPr marL="0" marR="0" lvl="0" indent="0" algn="l" defTabSz="914400" rtl="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An Outsiders’ Perspective </a:t>
            </a:r>
          </a:p>
        </p:txBody>
      </p:sp>
    </p:spTree>
    <p:extLst>
      <p:ext uri="{BB962C8B-B14F-4D97-AF65-F5344CB8AC3E}">
        <p14:creationId xmlns:p14="http://schemas.microsoft.com/office/powerpoint/2010/main" val="1698746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FAB2B-3C2C-5B3C-D67D-3D779EBDB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7F28E9F5-2385-A215-0770-BA70925A65F0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212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8E9F5-2385-A215-0770-BA70925A6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E97B5B3-AE2E-557D-FBF3-F73A1444F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" y="57600"/>
            <a:ext cx="12094800" cy="831600"/>
          </a:xfrm>
        </p:spPr>
        <p:txBody>
          <a:bodyPr vert="horz" rIns="0"/>
          <a:lstStyle/>
          <a:p>
            <a:pPr algn="l" eaLnBrk="1" hangingPunct="1">
              <a:defRPr/>
            </a:pPr>
            <a:r>
              <a:rPr lang="en-US" sz="2400" kern="120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Constraint of resources: price volatility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5D60C-33C2-A059-CE92-78D3E2195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99B0C-A3F1-4F35-88E4-1FE9915F58F5}" type="slidenum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0BAD349E-D864-8146-0539-B6B570544D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4909254"/>
              </p:ext>
            </p:extLst>
          </p:nvPr>
        </p:nvGraphicFramePr>
        <p:xfrm>
          <a:off x="97199" y="674123"/>
          <a:ext cx="11542027" cy="2581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6268EA38-7BD9-6110-B144-65FD222C4750}"/>
              </a:ext>
            </a:extLst>
          </p:cNvPr>
          <p:cNvSpPr txBox="1"/>
          <p:nvPr/>
        </p:nvSpPr>
        <p:spPr>
          <a:xfrm>
            <a:off x="97200" y="6606000"/>
            <a:ext cx="4199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Source: GAVL Internal Estimates | NECC</a:t>
            </a:r>
            <a:endParaRPr lang="en-IN" sz="10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08ED5C-A5E2-5C99-DEC4-0FCA267B93D6}"/>
              </a:ext>
            </a:extLst>
          </p:cNvPr>
          <p:cNvSpPr txBox="1"/>
          <p:nvPr/>
        </p:nvSpPr>
        <p:spPr>
          <a:xfrm>
            <a:off x="10360760" y="1764404"/>
            <a:ext cx="1278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i="1"/>
              <a:t>Cost: ₹90/kg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77EAD7E-2CDA-314D-EB88-9AAC9C8388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9254083"/>
              </p:ext>
            </p:extLst>
          </p:nvPr>
        </p:nvGraphicFramePr>
        <p:xfrm>
          <a:off x="97200" y="3511363"/>
          <a:ext cx="11997600" cy="3116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82BCA5F-0CD7-8624-D201-327797DF2789}"/>
              </a:ext>
            </a:extLst>
          </p:cNvPr>
          <p:cNvSpPr txBox="1"/>
          <p:nvPr/>
        </p:nvSpPr>
        <p:spPr>
          <a:xfrm>
            <a:off x="10240914" y="4632788"/>
            <a:ext cx="16330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i="1"/>
              <a:t>Cost: ₹475/100 eggs</a:t>
            </a:r>
          </a:p>
        </p:txBody>
      </p:sp>
    </p:spTree>
    <p:extLst>
      <p:ext uri="{BB962C8B-B14F-4D97-AF65-F5344CB8AC3E}">
        <p14:creationId xmlns:p14="http://schemas.microsoft.com/office/powerpoint/2010/main" val="42560887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920623F-A2BB-3C01-4F2F-96F5A024E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FF114DD-4DF0-CA98-4121-9A1F5884BE17}"/>
              </a:ext>
            </a:extLst>
          </p:cNvPr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F328A2-BA42-C351-46ED-5D1B4C53C225}"/>
              </a:ext>
            </a:extLst>
          </p:cNvPr>
          <p:cNvSpPr txBox="1">
            <a:spLocks/>
          </p:cNvSpPr>
          <p:nvPr/>
        </p:nvSpPr>
        <p:spPr bwMode="auto">
          <a:xfrm>
            <a:off x="304959" y="2887457"/>
            <a:ext cx="1132004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EVERY SECTOR HAS ITS </a:t>
            </a:r>
            <a:r>
              <a:rPr lang="en-US" sz="3200" kern="0">
                <a:solidFill>
                  <a:srgbClr val="FFFFFF"/>
                </a:solidFill>
                <a:latin typeface="Arial"/>
              </a:rPr>
              <a:t>UNIQUE CONSTRAINTS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latin typeface="Arial"/>
              </a:rPr>
              <a:t>ARE WE THE ONLY SECTOR WHICH FACES SUCH CHALLENGES ? </a:t>
            </a:r>
            <a:endParaRPr kumimoji="0" lang="en-IN" sz="3200" b="1" i="0" u="none" strike="noStrike" kern="0" cap="all" spc="0" normalizeH="0" baseline="0" noProof="0">
              <a:ln>
                <a:noFill/>
              </a:ln>
              <a:effectLst/>
              <a:uLnTx/>
              <a:uFillTx/>
              <a:latin typeface="Arial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002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FD294C3-9000-CF5A-A50D-68923C1CB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679B6F8-741B-D0FC-FE76-CB3A2112F32E}"/>
              </a:ext>
            </a:extLst>
          </p:cNvPr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F75DEB-8F78-0E8A-DF86-5C12C4C224B2}"/>
              </a:ext>
            </a:extLst>
          </p:cNvPr>
          <p:cNvSpPr txBox="1">
            <a:spLocks/>
          </p:cNvSpPr>
          <p:nvPr/>
        </p:nvSpPr>
        <p:spPr bwMode="auto">
          <a:xfrm>
            <a:off x="304959" y="2887457"/>
            <a:ext cx="1132004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“We are the stories we tell ourselves”</a:t>
            </a:r>
            <a:endParaRPr kumimoji="0" lang="en-IN" sz="3200" b="1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3545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6CD49F-8213-A06E-EE1D-07E2620E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CE99CC6-5C55-CD7E-8750-BA26C0C81B93}"/>
              </a:ext>
            </a:extLst>
          </p:cNvPr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B029BC-2A73-7FA8-E03E-B2A206911151}"/>
              </a:ext>
            </a:extLst>
          </p:cNvPr>
          <p:cNvSpPr txBox="1">
            <a:spLocks/>
          </p:cNvSpPr>
          <p:nvPr/>
        </p:nvSpPr>
        <p:spPr bwMode="auto">
          <a:xfrm>
            <a:off x="289969" y="2713037"/>
            <a:ext cx="1132004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FFFFFF"/>
                </a:solidFill>
                <a:latin typeface="Arial"/>
              </a:rPr>
              <a:t> A Journey into </a:t>
            </a:r>
            <a:r>
              <a:rPr lang="en-US" sz="3200" kern="0">
                <a:latin typeface="Arial"/>
              </a:rPr>
              <a:t>A mega value creation story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FFFFFF"/>
                </a:solidFill>
                <a:latin typeface="Arial"/>
              </a:rPr>
              <a:t>in</a:t>
            </a:r>
            <a:r>
              <a:rPr lang="en-US" sz="3200" kern="0">
                <a:solidFill>
                  <a:schemeClr val="bg1"/>
                </a:solidFill>
                <a:latin typeface="Arial"/>
              </a:rPr>
              <a:t> A commodity category  </a:t>
            </a:r>
            <a:endParaRPr kumimoji="0" lang="en-IN" sz="3200" b="1" i="0" u="none" strike="noStrike" kern="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69697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00179B1-F868-A765-F7DF-EDB779A3C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035D326-B109-C06D-9002-B3023B0F1B3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32126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035D326-B109-C06D-9002-B3023B0F1B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A blue and green logo&#10;&#10;AI-generated content may be incorrect.">
            <a:extLst>
              <a:ext uri="{FF2B5EF4-FFF2-40B4-BE49-F238E27FC236}">
                <a16:creationId xmlns:a16="http://schemas.microsoft.com/office/drawing/2014/main" id="{603D62EA-66AB-E851-05E6-9FDEA35E2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63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59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F21FBE3-7CA6-70DF-18FB-20AF4E880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5683103-E82A-3449-E5E3-41018A2D6233}"/>
              </a:ext>
            </a:extLst>
          </p:cNvPr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6459F6-1611-5B3F-C100-4B54E5D62C3D}"/>
              </a:ext>
            </a:extLst>
          </p:cNvPr>
          <p:cNvSpPr txBox="1">
            <a:spLocks/>
          </p:cNvSpPr>
          <p:nvPr/>
        </p:nvSpPr>
        <p:spPr bwMode="auto">
          <a:xfrm>
            <a:off x="304959" y="2887457"/>
            <a:ext cx="1132004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How did parachute create a brand out of a volatile commodity ?</a:t>
            </a:r>
            <a:endParaRPr kumimoji="0" lang="en-IN" sz="3200" b="1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7613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5B4D9-91FD-E0D7-9AA7-82A386DD0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82CB0205-CB51-9708-A926-C8C7431D50BB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2CB0205-CB51-9708-A926-C8C7431D50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5EB43-D92A-249D-D095-39621260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52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46C5B-BC3F-4446-8B0A-58F3F71C8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8C48072-34D4-62D6-2EBC-F3936CDADA44}"/>
              </a:ext>
            </a:extLst>
          </p:cNvPr>
          <p:cNvSpPr txBox="1">
            <a:spLocks/>
          </p:cNvSpPr>
          <p:nvPr/>
        </p:nvSpPr>
        <p:spPr bwMode="auto">
          <a:xfrm>
            <a:off x="97199" y="57600"/>
            <a:ext cx="11864951" cy="83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COCONUT OIL IS AS VOLATILE commodity led by global and local dynamics  </a:t>
            </a:r>
            <a:endParaRPr lang="en-US" kern="120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59FB74F-7390-6216-F169-A2BEFF2C1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786507"/>
              </p:ext>
            </p:extLst>
          </p:nvPr>
        </p:nvGraphicFramePr>
        <p:xfrm>
          <a:off x="391400" y="877113"/>
          <a:ext cx="11152900" cy="2236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B794F72-18AA-09C5-6C58-73F5C568BB8C}"/>
              </a:ext>
            </a:extLst>
          </p:cNvPr>
          <p:cNvSpPr txBox="1"/>
          <p:nvPr/>
        </p:nvSpPr>
        <p:spPr>
          <a:xfrm>
            <a:off x="97200" y="6606000"/>
            <a:ext cx="4199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Source: Coconut Board, Kochi Market Prices</a:t>
            </a:r>
            <a:endParaRPr lang="en-IN" sz="100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DD9FDD9-ED58-1982-D3BB-4223E4635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396197"/>
              </p:ext>
            </p:extLst>
          </p:nvPr>
        </p:nvGraphicFramePr>
        <p:xfrm>
          <a:off x="391400" y="3429000"/>
          <a:ext cx="11152900" cy="2526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8294311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45ADC-BB12-4CF7-8922-24FD78D9B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A741B1B2-1379-4C91-AF29-0BA1A692DD79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41B1B2-1379-4C91-AF29-0BA1A692DD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97339-0D7B-325F-A815-AB4EEEF8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52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46C5B-BC3F-4446-8B0A-58F3F71C8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E71096-58FA-90D5-FEF1-FF42F45B751D}"/>
              </a:ext>
            </a:extLst>
          </p:cNvPr>
          <p:cNvSpPr txBox="1">
            <a:spLocks/>
          </p:cNvSpPr>
          <p:nvPr/>
        </p:nvSpPr>
        <p:spPr bwMode="auto">
          <a:xfrm>
            <a:off x="97199" y="57600"/>
            <a:ext cx="11864951" cy="83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kern="120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During the 90’s, coconut oil was sold in large tins through oil &amp; soap outlets</a:t>
            </a:r>
          </a:p>
        </p:txBody>
      </p:sp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1D3C32D5-E489-7FA6-1D4C-53F314CA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9" y="889200"/>
            <a:ext cx="5175142" cy="517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E37264-A98F-97C2-9D9C-338D30EFB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674" y="1727410"/>
            <a:ext cx="3284807" cy="3403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95668-A42C-56F1-4869-B021F16EC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8800" y="2183571"/>
            <a:ext cx="2486372" cy="25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71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8C01D0F-A729-4FC0-6F31-DD87EBEC4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0F73CB2-6961-BD99-0056-DD06F6B6AD59}"/>
              </a:ext>
            </a:extLst>
          </p:cNvPr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817BEE-D6C9-9C45-0DBD-04C2E48C5C7E}"/>
              </a:ext>
            </a:extLst>
          </p:cNvPr>
          <p:cNvSpPr txBox="1">
            <a:spLocks/>
          </p:cNvSpPr>
          <p:nvPr/>
        </p:nvSpPr>
        <p:spPr bwMode="auto">
          <a:xfrm>
            <a:off x="304959" y="2887457"/>
            <a:ext cx="1132004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MARICO RE-IMAGINED THE COCONUT OIL CATEGORY</a:t>
            </a:r>
            <a:endParaRPr kumimoji="0" lang="en-IN" sz="3200" b="1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8099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31522-2DC4-E80E-C499-088BF0A8D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BB9693D0-314D-3074-4BF4-A8249FE10399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18631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6" imgH="416" progId="TCLayout.ActiveDocument.1">
                  <p:embed/>
                </p:oleObj>
              </mc:Choice>
              <mc:Fallback>
                <p:oleObj name="think-cell Slide" r:id="rId7" imgW="416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B9693D0-314D-3074-4BF4-A8249FE103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object 2">
            <a:extLst>
              <a:ext uri="{FF2B5EF4-FFF2-40B4-BE49-F238E27FC236}">
                <a16:creationId xmlns:a16="http://schemas.microsoft.com/office/drawing/2014/main" id="{873F1600-DF58-2E35-B674-3100D497261A}"/>
              </a:ext>
            </a:extLst>
          </p:cNvPr>
          <p:cNvGrpSpPr/>
          <p:nvPr/>
        </p:nvGrpSpPr>
        <p:grpSpPr>
          <a:xfrm>
            <a:off x="452756" y="885817"/>
            <a:ext cx="5451111" cy="5745203"/>
            <a:chOff x="991419" y="917144"/>
            <a:chExt cx="8989286" cy="9474266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5E6424D1-1175-F6B3-6300-566289B6A0A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1419" y="917144"/>
              <a:ext cx="8989286" cy="9474266"/>
            </a:xfrm>
            <a:prstGeom prst="rect">
              <a:avLst/>
            </a:prstGeom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14195CAC-E407-516A-E0CA-D73DC1BD8549}"/>
                </a:ext>
              </a:extLst>
            </p:cNvPr>
            <p:cNvSpPr/>
            <p:nvPr/>
          </p:nvSpPr>
          <p:spPr>
            <a:xfrm>
              <a:off x="1221859" y="1147589"/>
              <a:ext cx="8528685" cy="9013825"/>
            </a:xfrm>
            <a:custGeom>
              <a:avLst/>
              <a:gdLst/>
              <a:ahLst/>
              <a:cxnLst/>
              <a:rect l="l" t="t" r="r" b="b"/>
              <a:pathLst>
                <a:path w="8528685" h="9013825">
                  <a:moveTo>
                    <a:pt x="8005698" y="0"/>
                  </a:moveTo>
                  <a:lnTo>
                    <a:pt x="522709" y="0"/>
                  </a:lnTo>
                  <a:lnTo>
                    <a:pt x="460182" y="593"/>
                  </a:lnTo>
                  <a:lnTo>
                    <a:pt x="404962" y="2203"/>
                  </a:lnTo>
                  <a:lnTo>
                    <a:pt x="356441" y="5338"/>
                  </a:lnTo>
                  <a:lnTo>
                    <a:pt x="314010" y="10508"/>
                  </a:lnTo>
                  <a:lnTo>
                    <a:pt x="244986" y="28982"/>
                  </a:lnTo>
                  <a:lnTo>
                    <a:pt x="196668" y="50700"/>
                  </a:lnTo>
                  <a:lnTo>
                    <a:pt x="152491" y="78917"/>
                  </a:lnTo>
                  <a:lnTo>
                    <a:pt x="113045" y="113044"/>
                  </a:lnTo>
                  <a:lnTo>
                    <a:pt x="78920" y="152490"/>
                  </a:lnTo>
                  <a:lnTo>
                    <a:pt x="50706" y="196668"/>
                  </a:lnTo>
                  <a:lnTo>
                    <a:pt x="28992" y="244986"/>
                  </a:lnTo>
                  <a:lnTo>
                    <a:pt x="10512" y="314008"/>
                  </a:lnTo>
                  <a:lnTo>
                    <a:pt x="5340" y="356437"/>
                  </a:lnTo>
                  <a:lnTo>
                    <a:pt x="2204" y="404957"/>
                  </a:lnTo>
                  <a:lnTo>
                    <a:pt x="593" y="460177"/>
                  </a:lnTo>
                  <a:lnTo>
                    <a:pt x="0" y="522706"/>
                  </a:lnTo>
                  <a:lnTo>
                    <a:pt x="0" y="8490671"/>
                  </a:lnTo>
                  <a:lnTo>
                    <a:pt x="593" y="8553200"/>
                  </a:lnTo>
                  <a:lnTo>
                    <a:pt x="2204" y="8608420"/>
                  </a:lnTo>
                  <a:lnTo>
                    <a:pt x="5340" y="8656940"/>
                  </a:lnTo>
                  <a:lnTo>
                    <a:pt x="10512" y="8699369"/>
                  </a:lnTo>
                  <a:lnTo>
                    <a:pt x="28992" y="8768391"/>
                  </a:lnTo>
                  <a:lnTo>
                    <a:pt x="50706" y="8816709"/>
                  </a:lnTo>
                  <a:lnTo>
                    <a:pt x="78920" y="8860887"/>
                  </a:lnTo>
                  <a:lnTo>
                    <a:pt x="113045" y="8900334"/>
                  </a:lnTo>
                  <a:lnTo>
                    <a:pt x="152491" y="8934460"/>
                  </a:lnTo>
                  <a:lnTo>
                    <a:pt x="196668" y="8962677"/>
                  </a:lnTo>
                  <a:lnTo>
                    <a:pt x="244986" y="8984395"/>
                  </a:lnTo>
                  <a:lnTo>
                    <a:pt x="314010" y="9002869"/>
                  </a:lnTo>
                  <a:lnTo>
                    <a:pt x="356441" y="9008039"/>
                  </a:lnTo>
                  <a:lnTo>
                    <a:pt x="404962" y="9011174"/>
                  </a:lnTo>
                  <a:lnTo>
                    <a:pt x="460182" y="9012784"/>
                  </a:lnTo>
                  <a:lnTo>
                    <a:pt x="522709" y="9013378"/>
                  </a:lnTo>
                  <a:lnTo>
                    <a:pt x="8005698" y="9013378"/>
                  </a:lnTo>
                  <a:lnTo>
                    <a:pt x="8068226" y="9012784"/>
                  </a:lnTo>
                  <a:lnTo>
                    <a:pt x="8123446" y="9011174"/>
                  </a:lnTo>
                  <a:lnTo>
                    <a:pt x="8171967" y="9008039"/>
                  </a:lnTo>
                  <a:lnTo>
                    <a:pt x="8214397" y="9002869"/>
                  </a:lnTo>
                  <a:lnTo>
                    <a:pt x="8283422" y="8984395"/>
                  </a:lnTo>
                  <a:lnTo>
                    <a:pt x="8331740" y="8962677"/>
                  </a:lnTo>
                  <a:lnTo>
                    <a:pt x="8375917" y="8934460"/>
                  </a:lnTo>
                  <a:lnTo>
                    <a:pt x="8415363" y="8900334"/>
                  </a:lnTo>
                  <a:lnTo>
                    <a:pt x="8449488" y="8860887"/>
                  </a:lnTo>
                  <a:lnTo>
                    <a:pt x="8477702" y="8816709"/>
                  </a:lnTo>
                  <a:lnTo>
                    <a:pt x="8499415" y="8768391"/>
                  </a:lnTo>
                  <a:lnTo>
                    <a:pt x="8517896" y="8699369"/>
                  </a:lnTo>
                  <a:lnTo>
                    <a:pt x="8523067" y="8656940"/>
                  </a:lnTo>
                  <a:lnTo>
                    <a:pt x="8526204" y="8608420"/>
                  </a:lnTo>
                  <a:lnTo>
                    <a:pt x="8527815" y="8553200"/>
                  </a:lnTo>
                  <a:lnTo>
                    <a:pt x="8528408" y="8490671"/>
                  </a:lnTo>
                  <a:lnTo>
                    <a:pt x="8528408" y="522706"/>
                  </a:lnTo>
                  <a:lnTo>
                    <a:pt x="8527815" y="460177"/>
                  </a:lnTo>
                  <a:lnTo>
                    <a:pt x="8526204" y="404957"/>
                  </a:lnTo>
                  <a:lnTo>
                    <a:pt x="8523067" y="356437"/>
                  </a:lnTo>
                  <a:lnTo>
                    <a:pt x="8517896" y="314008"/>
                  </a:lnTo>
                  <a:lnTo>
                    <a:pt x="8499415" y="244986"/>
                  </a:lnTo>
                  <a:lnTo>
                    <a:pt x="8477702" y="196668"/>
                  </a:lnTo>
                  <a:lnTo>
                    <a:pt x="8449488" y="152490"/>
                  </a:lnTo>
                  <a:lnTo>
                    <a:pt x="8415363" y="113044"/>
                  </a:lnTo>
                  <a:lnTo>
                    <a:pt x="8375917" y="78917"/>
                  </a:lnTo>
                  <a:lnTo>
                    <a:pt x="8331740" y="50700"/>
                  </a:lnTo>
                  <a:lnTo>
                    <a:pt x="8283422" y="28982"/>
                  </a:lnTo>
                  <a:lnTo>
                    <a:pt x="8214397" y="10508"/>
                  </a:lnTo>
                  <a:lnTo>
                    <a:pt x="8171967" y="5338"/>
                  </a:lnTo>
                  <a:lnTo>
                    <a:pt x="8123446" y="2203"/>
                  </a:lnTo>
                  <a:lnTo>
                    <a:pt x="8068226" y="593"/>
                  </a:lnTo>
                  <a:lnTo>
                    <a:pt x="80056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E8E5D195-4915-8F08-EC17-8438E3A48227}"/>
                </a:ext>
              </a:extLst>
            </p:cNvPr>
            <p:cNvSpPr/>
            <p:nvPr/>
          </p:nvSpPr>
          <p:spPr>
            <a:xfrm>
              <a:off x="1221859" y="1147589"/>
              <a:ext cx="8528685" cy="2894965"/>
            </a:xfrm>
            <a:custGeom>
              <a:avLst/>
              <a:gdLst/>
              <a:ahLst/>
              <a:cxnLst/>
              <a:rect l="l" t="t" r="r" b="b"/>
              <a:pathLst>
                <a:path w="8528685" h="2894965">
                  <a:moveTo>
                    <a:pt x="8005698" y="0"/>
                  </a:moveTo>
                  <a:lnTo>
                    <a:pt x="522709" y="0"/>
                  </a:lnTo>
                  <a:lnTo>
                    <a:pt x="460182" y="593"/>
                  </a:lnTo>
                  <a:lnTo>
                    <a:pt x="404962" y="2203"/>
                  </a:lnTo>
                  <a:lnTo>
                    <a:pt x="356441" y="5338"/>
                  </a:lnTo>
                  <a:lnTo>
                    <a:pt x="314010" y="10508"/>
                  </a:lnTo>
                  <a:lnTo>
                    <a:pt x="244986" y="28982"/>
                  </a:lnTo>
                  <a:lnTo>
                    <a:pt x="196668" y="50700"/>
                  </a:lnTo>
                  <a:lnTo>
                    <a:pt x="152491" y="78917"/>
                  </a:lnTo>
                  <a:lnTo>
                    <a:pt x="113045" y="113044"/>
                  </a:lnTo>
                  <a:lnTo>
                    <a:pt x="78920" y="152490"/>
                  </a:lnTo>
                  <a:lnTo>
                    <a:pt x="50706" y="196668"/>
                  </a:lnTo>
                  <a:lnTo>
                    <a:pt x="28992" y="244986"/>
                  </a:lnTo>
                  <a:lnTo>
                    <a:pt x="10512" y="314008"/>
                  </a:lnTo>
                  <a:lnTo>
                    <a:pt x="5340" y="356437"/>
                  </a:lnTo>
                  <a:lnTo>
                    <a:pt x="2204" y="404957"/>
                  </a:lnTo>
                  <a:lnTo>
                    <a:pt x="593" y="460177"/>
                  </a:lnTo>
                  <a:lnTo>
                    <a:pt x="0" y="522706"/>
                  </a:lnTo>
                  <a:lnTo>
                    <a:pt x="0" y="2371768"/>
                  </a:lnTo>
                  <a:lnTo>
                    <a:pt x="593" y="2434298"/>
                  </a:lnTo>
                  <a:lnTo>
                    <a:pt x="2204" y="2489518"/>
                  </a:lnTo>
                  <a:lnTo>
                    <a:pt x="5340" y="2538039"/>
                  </a:lnTo>
                  <a:lnTo>
                    <a:pt x="10512" y="2580470"/>
                  </a:lnTo>
                  <a:lnTo>
                    <a:pt x="28992" y="2649499"/>
                  </a:lnTo>
                  <a:lnTo>
                    <a:pt x="50706" y="2697817"/>
                  </a:lnTo>
                  <a:lnTo>
                    <a:pt x="78920" y="2741994"/>
                  </a:lnTo>
                  <a:lnTo>
                    <a:pt x="113045" y="2781440"/>
                  </a:lnTo>
                  <a:lnTo>
                    <a:pt x="152491" y="2815565"/>
                  </a:lnTo>
                  <a:lnTo>
                    <a:pt x="196668" y="2843779"/>
                  </a:lnTo>
                  <a:lnTo>
                    <a:pt x="244986" y="2865492"/>
                  </a:lnTo>
                  <a:lnTo>
                    <a:pt x="314010" y="2883967"/>
                  </a:lnTo>
                  <a:lnTo>
                    <a:pt x="356441" y="2889136"/>
                  </a:lnTo>
                  <a:lnTo>
                    <a:pt x="404962" y="2892272"/>
                  </a:lnTo>
                  <a:lnTo>
                    <a:pt x="460182" y="2893882"/>
                  </a:lnTo>
                  <a:lnTo>
                    <a:pt x="522709" y="2894475"/>
                  </a:lnTo>
                  <a:lnTo>
                    <a:pt x="8005698" y="2894475"/>
                  </a:lnTo>
                  <a:lnTo>
                    <a:pt x="8068226" y="2893882"/>
                  </a:lnTo>
                  <a:lnTo>
                    <a:pt x="8123446" y="2892272"/>
                  </a:lnTo>
                  <a:lnTo>
                    <a:pt x="8171967" y="2889136"/>
                  </a:lnTo>
                  <a:lnTo>
                    <a:pt x="8214397" y="2883967"/>
                  </a:lnTo>
                  <a:lnTo>
                    <a:pt x="8283422" y="2865492"/>
                  </a:lnTo>
                  <a:lnTo>
                    <a:pt x="8331740" y="2843779"/>
                  </a:lnTo>
                  <a:lnTo>
                    <a:pt x="8375917" y="2815565"/>
                  </a:lnTo>
                  <a:lnTo>
                    <a:pt x="8415363" y="2781440"/>
                  </a:lnTo>
                  <a:lnTo>
                    <a:pt x="8449488" y="2741994"/>
                  </a:lnTo>
                  <a:lnTo>
                    <a:pt x="8477702" y="2697817"/>
                  </a:lnTo>
                  <a:lnTo>
                    <a:pt x="8499415" y="2649499"/>
                  </a:lnTo>
                  <a:lnTo>
                    <a:pt x="8517896" y="2580470"/>
                  </a:lnTo>
                  <a:lnTo>
                    <a:pt x="8523067" y="2538039"/>
                  </a:lnTo>
                  <a:lnTo>
                    <a:pt x="8526204" y="2489518"/>
                  </a:lnTo>
                  <a:lnTo>
                    <a:pt x="8527815" y="2434298"/>
                  </a:lnTo>
                  <a:lnTo>
                    <a:pt x="8528408" y="2371768"/>
                  </a:lnTo>
                  <a:lnTo>
                    <a:pt x="8528408" y="522706"/>
                  </a:lnTo>
                  <a:lnTo>
                    <a:pt x="8527815" y="460177"/>
                  </a:lnTo>
                  <a:lnTo>
                    <a:pt x="8526204" y="404957"/>
                  </a:lnTo>
                  <a:lnTo>
                    <a:pt x="8523067" y="356437"/>
                  </a:lnTo>
                  <a:lnTo>
                    <a:pt x="8517896" y="314008"/>
                  </a:lnTo>
                  <a:lnTo>
                    <a:pt x="8499415" y="244986"/>
                  </a:lnTo>
                  <a:lnTo>
                    <a:pt x="8477702" y="196668"/>
                  </a:lnTo>
                  <a:lnTo>
                    <a:pt x="8449488" y="152490"/>
                  </a:lnTo>
                  <a:lnTo>
                    <a:pt x="8415363" y="113044"/>
                  </a:lnTo>
                  <a:lnTo>
                    <a:pt x="8375917" y="78917"/>
                  </a:lnTo>
                  <a:lnTo>
                    <a:pt x="8331740" y="50700"/>
                  </a:lnTo>
                  <a:lnTo>
                    <a:pt x="8283422" y="28982"/>
                  </a:lnTo>
                  <a:lnTo>
                    <a:pt x="8214397" y="10508"/>
                  </a:lnTo>
                  <a:lnTo>
                    <a:pt x="8171967" y="5338"/>
                  </a:lnTo>
                  <a:lnTo>
                    <a:pt x="8123446" y="2203"/>
                  </a:lnTo>
                  <a:lnTo>
                    <a:pt x="8068226" y="593"/>
                  </a:lnTo>
                  <a:lnTo>
                    <a:pt x="8005698" y="0"/>
                  </a:lnTo>
                  <a:close/>
                </a:path>
              </a:pathLst>
            </a:custGeom>
            <a:solidFill>
              <a:srgbClr val="85AF2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08FB52EA-75D8-761E-AB9B-DF2823B69346}"/>
                </a:ext>
              </a:extLst>
            </p:cNvPr>
            <p:cNvSpPr/>
            <p:nvPr/>
          </p:nvSpPr>
          <p:spPr>
            <a:xfrm>
              <a:off x="1221774" y="3669731"/>
              <a:ext cx="8528685" cy="880110"/>
            </a:xfrm>
            <a:custGeom>
              <a:avLst/>
              <a:gdLst/>
              <a:ahLst/>
              <a:cxnLst/>
              <a:rect l="l" t="t" r="r" b="b"/>
              <a:pathLst>
                <a:path w="8528685" h="880110">
                  <a:moveTo>
                    <a:pt x="0" y="0"/>
                  </a:moveTo>
                  <a:lnTo>
                    <a:pt x="8528578" y="0"/>
                  </a:lnTo>
                  <a:lnTo>
                    <a:pt x="8528578" y="879554"/>
                  </a:lnTo>
                  <a:lnTo>
                    <a:pt x="0" y="879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EED0-13CB-B05A-D38A-06B2CC88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52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46C5B-BC3F-4446-8B0A-58F3F71C8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9745BB2-E9F5-B546-2F51-2C4835D56652}"/>
              </a:ext>
            </a:extLst>
          </p:cNvPr>
          <p:cNvSpPr txBox="1">
            <a:spLocks/>
          </p:cNvSpPr>
          <p:nvPr/>
        </p:nvSpPr>
        <p:spPr bwMode="auto">
          <a:xfrm>
            <a:off x="1" y="57600"/>
            <a:ext cx="12192000" cy="83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kern="120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 Product superiority : sourcing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CAPABILITY FROM THE BEST in </a:t>
            </a:r>
            <a:r>
              <a:rPr lang="en-US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kerala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kern="120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028" name="Picture 4" descr="Aerial shot of Coconut trees in Kerala">
            <a:extLst>
              <a:ext uri="{FF2B5EF4-FFF2-40B4-BE49-F238E27FC236}">
                <a16:creationId xmlns:a16="http://schemas.microsoft.com/office/drawing/2014/main" id="{14AC581C-677B-C41C-39F2-AE49A6FB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9" y="2612461"/>
            <a:ext cx="5012263" cy="264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245578-1DD2-9A49-9C69-10AA57775AFC}"/>
              </a:ext>
            </a:extLst>
          </p:cNvPr>
          <p:cNvSpPr/>
          <p:nvPr/>
        </p:nvSpPr>
        <p:spPr>
          <a:xfrm>
            <a:off x="994902" y="1211705"/>
            <a:ext cx="4585185" cy="536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SOURCED FROM KERALA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F2444F-F656-B797-F2AA-B9D4DDE34159}"/>
              </a:ext>
            </a:extLst>
          </p:cNvPr>
          <p:cNvSpPr txBox="1"/>
          <p:nvPr/>
        </p:nvSpPr>
        <p:spPr>
          <a:xfrm>
            <a:off x="779133" y="5410422"/>
            <a:ext cx="49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Large focus on sourcing to ensure highest quality coconut oil </a:t>
            </a:r>
          </a:p>
        </p:txBody>
      </p:sp>
      <p:grpSp>
        <p:nvGrpSpPr>
          <p:cNvPr id="15" name="object 10">
            <a:extLst>
              <a:ext uri="{FF2B5EF4-FFF2-40B4-BE49-F238E27FC236}">
                <a16:creationId xmlns:a16="http://schemas.microsoft.com/office/drawing/2014/main" id="{74B919C2-E408-9D87-253C-19397F86FDC8}"/>
              </a:ext>
            </a:extLst>
          </p:cNvPr>
          <p:cNvGrpSpPr/>
          <p:nvPr/>
        </p:nvGrpSpPr>
        <p:grpSpPr>
          <a:xfrm>
            <a:off x="6000952" y="899466"/>
            <a:ext cx="5451359" cy="5745548"/>
            <a:chOff x="9870725" y="917144"/>
            <a:chExt cx="8989695" cy="9474835"/>
          </a:xfrm>
        </p:grpSpPr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85A2F3E0-AEB9-78BC-5436-BC3CF446065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70725" y="917144"/>
              <a:ext cx="8989286" cy="9474266"/>
            </a:xfrm>
            <a:prstGeom prst="rect">
              <a:avLst/>
            </a:prstGeom>
          </p:spPr>
        </p:pic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CCA04F26-9612-4C2F-89D4-681FDC16500C}"/>
                </a:ext>
              </a:extLst>
            </p:cNvPr>
            <p:cNvSpPr/>
            <p:nvPr/>
          </p:nvSpPr>
          <p:spPr>
            <a:xfrm>
              <a:off x="10101169" y="1147589"/>
              <a:ext cx="8528685" cy="9013825"/>
            </a:xfrm>
            <a:custGeom>
              <a:avLst/>
              <a:gdLst/>
              <a:ahLst/>
              <a:cxnLst/>
              <a:rect l="l" t="t" r="r" b="b"/>
              <a:pathLst>
                <a:path w="8528685" h="9013825">
                  <a:moveTo>
                    <a:pt x="8005704" y="0"/>
                  </a:moveTo>
                  <a:lnTo>
                    <a:pt x="522703" y="0"/>
                  </a:lnTo>
                  <a:lnTo>
                    <a:pt x="460167" y="593"/>
                  </a:lnTo>
                  <a:lnTo>
                    <a:pt x="404946" y="2203"/>
                  </a:lnTo>
                  <a:lnTo>
                    <a:pt x="356428" y="5338"/>
                  </a:lnTo>
                  <a:lnTo>
                    <a:pt x="314003" y="10508"/>
                  </a:lnTo>
                  <a:lnTo>
                    <a:pt x="244986" y="28982"/>
                  </a:lnTo>
                  <a:lnTo>
                    <a:pt x="196668" y="50700"/>
                  </a:lnTo>
                  <a:lnTo>
                    <a:pt x="152491" y="78917"/>
                  </a:lnTo>
                  <a:lnTo>
                    <a:pt x="113045" y="113044"/>
                  </a:lnTo>
                  <a:lnTo>
                    <a:pt x="78920" y="152490"/>
                  </a:lnTo>
                  <a:lnTo>
                    <a:pt x="50706" y="196668"/>
                  </a:lnTo>
                  <a:lnTo>
                    <a:pt x="28992" y="244986"/>
                  </a:lnTo>
                  <a:lnTo>
                    <a:pt x="10512" y="314008"/>
                  </a:lnTo>
                  <a:lnTo>
                    <a:pt x="5340" y="356437"/>
                  </a:lnTo>
                  <a:lnTo>
                    <a:pt x="2204" y="404957"/>
                  </a:lnTo>
                  <a:lnTo>
                    <a:pt x="593" y="460177"/>
                  </a:lnTo>
                  <a:lnTo>
                    <a:pt x="0" y="522706"/>
                  </a:lnTo>
                  <a:lnTo>
                    <a:pt x="0" y="8490671"/>
                  </a:lnTo>
                  <a:lnTo>
                    <a:pt x="593" y="8553200"/>
                  </a:lnTo>
                  <a:lnTo>
                    <a:pt x="2204" y="8608420"/>
                  </a:lnTo>
                  <a:lnTo>
                    <a:pt x="5340" y="8656940"/>
                  </a:lnTo>
                  <a:lnTo>
                    <a:pt x="10512" y="8699369"/>
                  </a:lnTo>
                  <a:lnTo>
                    <a:pt x="28992" y="8768391"/>
                  </a:lnTo>
                  <a:lnTo>
                    <a:pt x="50706" y="8816709"/>
                  </a:lnTo>
                  <a:lnTo>
                    <a:pt x="78920" y="8860887"/>
                  </a:lnTo>
                  <a:lnTo>
                    <a:pt x="113045" y="8900334"/>
                  </a:lnTo>
                  <a:lnTo>
                    <a:pt x="152491" y="8934460"/>
                  </a:lnTo>
                  <a:lnTo>
                    <a:pt x="196668" y="8962677"/>
                  </a:lnTo>
                  <a:lnTo>
                    <a:pt x="244986" y="8984395"/>
                  </a:lnTo>
                  <a:lnTo>
                    <a:pt x="314003" y="9002869"/>
                  </a:lnTo>
                  <a:lnTo>
                    <a:pt x="356428" y="9008039"/>
                  </a:lnTo>
                  <a:lnTo>
                    <a:pt x="404946" y="9011174"/>
                  </a:lnTo>
                  <a:lnTo>
                    <a:pt x="460167" y="9012784"/>
                  </a:lnTo>
                  <a:lnTo>
                    <a:pt x="522703" y="9013378"/>
                  </a:lnTo>
                  <a:lnTo>
                    <a:pt x="8005704" y="9013378"/>
                  </a:lnTo>
                  <a:lnTo>
                    <a:pt x="8068236" y="9012784"/>
                  </a:lnTo>
                  <a:lnTo>
                    <a:pt x="8123453" y="9011174"/>
                  </a:lnTo>
                  <a:lnTo>
                    <a:pt x="8171966" y="9008039"/>
                  </a:lnTo>
                  <a:lnTo>
                    <a:pt x="8214388" y="9002869"/>
                  </a:lnTo>
                  <a:lnTo>
                    <a:pt x="8283401" y="8984395"/>
                  </a:lnTo>
                  <a:lnTo>
                    <a:pt x="8331731" y="8962677"/>
                  </a:lnTo>
                  <a:lnTo>
                    <a:pt x="8375913" y="8934460"/>
                  </a:lnTo>
                  <a:lnTo>
                    <a:pt x="8415360" y="8900334"/>
                  </a:lnTo>
                  <a:lnTo>
                    <a:pt x="8449484" y="8860887"/>
                  </a:lnTo>
                  <a:lnTo>
                    <a:pt x="8477699" y="8816709"/>
                  </a:lnTo>
                  <a:lnTo>
                    <a:pt x="8499415" y="8768391"/>
                  </a:lnTo>
                  <a:lnTo>
                    <a:pt x="8517916" y="8699369"/>
                  </a:lnTo>
                  <a:lnTo>
                    <a:pt x="8523093" y="8656940"/>
                  </a:lnTo>
                  <a:lnTo>
                    <a:pt x="8526233" y="8608420"/>
                  </a:lnTo>
                  <a:lnTo>
                    <a:pt x="8527845" y="8553200"/>
                  </a:lnTo>
                  <a:lnTo>
                    <a:pt x="8528439" y="8490671"/>
                  </a:lnTo>
                  <a:lnTo>
                    <a:pt x="8528439" y="522706"/>
                  </a:lnTo>
                  <a:lnTo>
                    <a:pt x="8527845" y="460177"/>
                  </a:lnTo>
                  <a:lnTo>
                    <a:pt x="8526233" y="404957"/>
                  </a:lnTo>
                  <a:lnTo>
                    <a:pt x="8523093" y="356437"/>
                  </a:lnTo>
                  <a:lnTo>
                    <a:pt x="8517916" y="314008"/>
                  </a:lnTo>
                  <a:lnTo>
                    <a:pt x="8499415" y="244986"/>
                  </a:lnTo>
                  <a:lnTo>
                    <a:pt x="8477699" y="196668"/>
                  </a:lnTo>
                  <a:lnTo>
                    <a:pt x="8449484" y="152490"/>
                  </a:lnTo>
                  <a:lnTo>
                    <a:pt x="8415360" y="113044"/>
                  </a:lnTo>
                  <a:lnTo>
                    <a:pt x="8375913" y="78917"/>
                  </a:lnTo>
                  <a:lnTo>
                    <a:pt x="8331731" y="50700"/>
                  </a:lnTo>
                  <a:lnTo>
                    <a:pt x="8283401" y="28982"/>
                  </a:lnTo>
                  <a:lnTo>
                    <a:pt x="8214388" y="10508"/>
                  </a:lnTo>
                  <a:lnTo>
                    <a:pt x="8171966" y="5338"/>
                  </a:lnTo>
                  <a:lnTo>
                    <a:pt x="8123453" y="2203"/>
                  </a:lnTo>
                  <a:lnTo>
                    <a:pt x="8068236" y="593"/>
                  </a:lnTo>
                  <a:lnTo>
                    <a:pt x="8005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AABBE50A-07BB-B6DD-195B-0DA02A8E552E}"/>
                </a:ext>
              </a:extLst>
            </p:cNvPr>
            <p:cNvSpPr/>
            <p:nvPr/>
          </p:nvSpPr>
          <p:spPr>
            <a:xfrm>
              <a:off x="10101169" y="1147589"/>
              <a:ext cx="8528685" cy="2894965"/>
            </a:xfrm>
            <a:custGeom>
              <a:avLst/>
              <a:gdLst/>
              <a:ahLst/>
              <a:cxnLst/>
              <a:rect l="l" t="t" r="r" b="b"/>
              <a:pathLst>
                <a:path w="8528685" h="2894965">
                  <a:moveTo>
                    <a:pt x="8005704" y="0"/>
                  </a:moveTo>
                  <a:lnTo>
                    <a:pt x="522703" y="0"/>
                  </a:lnTo>
                  <a:lnTo>
                    <a:pt x="460167" y="593"/>
                  </a:lnTo>
                  <a:lnTo>
                    <a:pt x="404946" y="2203"/>
                  </a:lnTo>
                  <a:lnTo>
                    <a:pt x="356428" y="5338"/>
                  </a:lnTo>
                  <a:lnTo>
                    <a:pt x="314003" y="10508"/>
                  </a:lnTo>
                  <a:lnTo>
                    <a:pt x="244986" y="28982"/>
                  </a:lnTo>
                  <a:lnTo>
                    <a:pt x="196668" y="50700"/>
                  </a:lnTo>
                  <a:lnTo>
                    <a:pt x="152491" y="78917"/>
                  </a:lnTo>
                  <a:lnTo>
                    <a:pt x="113045" y="113044"/>
                  </a:lnTo>
                  <a:lnTo>
                    <a:pt x="78920" y="152490"/>
                  </a:lnTo>
                  <a:lnTo>
                    <a:pt x="50706" y="196668"/>
                  </a:lnTo>
                  <a:lnTo>
                    <a:pt x="28992" y="244986"/>
                  </a:lnTo>
                  <a:lnTo>
                    <a:pt x="10512" y="314008"/>
                  </a:lnTo>
                  <a:lnTo>
                    <a:pt x="5340" y="356437"/>
                  </a:lnTo>
                  <a:lnTo>
                    <a:pt x="2204" y="404957"/>
                  </a:lnTo>
                  <a:lnTo>
                    <a:pt x="593" y="460177"/>
                  </a:lnTo>
                  <a:lnTo>
                    <a:pt x="0" y="522706"/>
                  </a:lnTo>
                  <a:lnTo>
                    <a:pt x="0" y="2371768"/>
                  </a:lnTo>
                  <a:lnTo>
                    <a:pt x="593" y="2434298"/>
                  </a:lnTo>
                  <a:lnTo>
                    <a:pt x="2204" y="2489518"/>
                  </a:lnTo>
                  <a:lnTo>
                    <a:pt x="5340" y="2538039"/>
                  </a:lnTo>
                  <a:lnTo>
                    <a:pt x="10512" y="2580470"/>
                  </a:lnTo>
                  <a:lnTo>
                    <a:pt x="28992" y="2649499"/>
                  </a:lnTo>
                  <a:lnTo>
                    <a:pt x="50706" y="2697817"/>
                  </a:lnTo>
                  <a:lnTo>
                    <a:pt x="78920" y="2741994"/>
                  </a:lnTo>
                  <a:lnTo>
                    <a:pt x="113045" y="2781440"/>
                  </a:lnTo>
                  <a:lnTo>
                    <a:pt x="152491" y="2815565"/>
                  </a:lnTo>
                  <a:lnTo>
                    <a:pt x="196668" y="2843779"/>
                  </a:lnTo>
                  <a:lnTo>
                    <a:pt x="244986" y="2865492"/>
                  </a:lnTo>
                  <a:lnTo>
                    <a:pt x="314003" y="2883967"/>
                  </a:lnTo>
                  <a:lnTo>
                    <a:pt x="356428" y="2889136"/>
                  </a:lnTo>
                  <a:lnTo>
                    <a:pt x="404946" y="2892272"/>
                  </a:lnTo>
                  <a:lnTo>
                    <a:pt x="460167" y="2893882"/>
                  </a:lnTo>
                  <a:lnTo>
                    <a:pt x="522703" y="2894475"/>
                  </a:lnTo>
                  <a:lnTo>
                    <a:pt x="8005704" y="2894475"/>
                  </a:lnTo>
                  <a:lnTo>
                    <a:pt x="8068236" y="2893882"/>
                  </a:lnTo>
                  <a:lnTo>
                    <a:pt x="8123453" y="2892272"/>
                  </a:lnTo>
                  <a:lnTo>
                    <a:pt x="8171966" y="2889136"/>
                  </a:lnTo>
                  <a:lnTo>
                    <a:pt x="8214388" y="2883967"/>
                  </a:lnTo>
                  <a:lnTo>
                    <a:pt x="8283401" y="2865492"/>
                  </a:lnTo>
                  <a:lnTo>
                    <a:pt x="8331731" y="2843779"/>
                  </a:lnTo>
                  <a:lnTo>
                    <a:pt x="8375913" y="2815565"/>
                  </a:lnTo>
                  <a:lnTo>
                    <a:pt x="8415360" y="2781440"/>
                  </a:lnTo>
                  <a:lnTo>
                    <a:pt x="8449484" y="2741994"/>
                  </a:lnTo>
                  <a:lnTo>
                    <a:pt x="8477699" y="2697817"/>
                  </a:lnTo>
                  <a:lnTo>
                    <a:pt x="8499415" y="2649499"/>
                  </a:lnTo>
                  <a:lnTo>
                    <a:pt x="8517916" y="2580470"/>
                  </a:lnTo>
                  <a:lnTo>
                    <a:pt x="8523093" y="2538039"/>
                  </a:lnTo>
                  <a:lnTo>
                    <a:pt x="8526233" y="2489518"/>
                  </a:lnTo>
                  <a:lnTo>
                    <a:pt x="8527845" y="2434298"/>
                  </a:lnTo>
                  <a:lnTo>
                    <a:pt x="8528439" y="2371768"/>
                  </a:lnTo>
                  <a:lnTo>
                    <a:pt x="8528439" y="522706"/>
                  </a:lnTo>
                  <a:lnTo>
                    <a:pt x="8527845" y="460177"/>
                  </a:lnTo>
                  <a:lnTo>
                    <a:pt x="8526233" y="404957"/>
                  </a:lnTo>
                  <a:lnTo>
                    <a:pt x="8523093" y="356437"/>
                  </a:lnTo>
                  <a:lnTo>
                    <a:pt x="8517916" y="314008"/>
                  </a:lnTo>
                  <a:lnTo>
                    <a:pt x="8499415" y="244986"/>
                  </a:lnTo>
                  <a:lnTo>
                    <a:pt x="8477699" y="196668"/>
                  </a:lnTo>
                  <a:lnTo>
                    <a:pt x="8449484" y="152490"/>
                  </a:lnTo>
                  <a:lnTo>
                    <a:pt x="8415360" y="113044"/>
                  </a:lnTo>
                  <a:lnTo>
                    <a:pt x="8375913" y="78917"/>
                  </a:lnTo>
                  <a:lnTo>
                    <a:pt x="8331731" y="50700"/>
                  </a:lnTo>
                  <a:lnTo>
                    <a:pt x="8283401" y="28982"/>
                  </a:lnTo>
                  <a:lnTo>
                    <a:pt x="8214388" y="10508"/>
                  </a:lnTo>
                  <a:lnTo>
                    <a:pt x="8171966" y="5338"/>
                  </a:lnTo>
                  <a:lnTo>
                    <a:pt x="8123453" y="2203"/>
                  </a:lnTo>
                  <a:lnTo>
                    <a:pt x="8068236" y="593"/>
                  </a:lnTo>
                  <a:lnTo>
                    <a:pt x="8005704" y="0"/>
                  </a:lnTo>
                  <a:close/>
                </a:path>
              </a:pathLst>
            </a:custGeom>
            <a:solidFill>
              <a:srgbClr val="85AF2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4">
              <a:extLst>
                <a:ext uri="{FF2B5EF4-FFF2-40B4-BE49-F238E27FC236}">
                  <a16:creationId xmlns:a16="http://schemas.microsoft.com/office/drawing/2014/main" id="{8522DA05-50AC-3B8B-8822-A0570D79AC73}"/>
                </a:ext>
              </a:extLst>
            </p:cNvPr>
            <p:cNvSpPr/>
            <p:nvPr/>
          </p:nvSpPr>
          <p:spPr>
            <a:xfrm>
              <a:off x="10101084" y="3669731"/>
              <a:ext cx="8528685" cy="880110"/>
            </a:xfrm>
            <a:custGeom>
              <a:avLst/>
              <a:gdLst/>
              <a:ahLst/>
              <a:cxnLst/>
              <a:rect l="l" t="t" r="r" b="b"/>
              <a:pathLst>
                <a:path w="8528685" h="880110">
                  <a:moveTo>
                    <a:pt x="0" y="0"/>
                  </a:moveTo>
                  <a:lnTo>
                    <a:pt x="8528609" y="0"/>
                  </a:lnTo>
                  <a:lnTo>
                    <a:pt x="8528609" y="879554"/>
                  </a:lnTo>
                  <a:lnTo>
                    <a:pt x="0" y="879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FCDD10C-DCBF-C6E9-26F0-0371CBCD3DA7}"/>
              </a:ext>
            </a:extLst>
          </p:cNvPr>
          <p:cNvSpPr txBox="1"/>
          <p:nvPr/>
        </p:nvSpPr>
        <p:spPr>
          <a:xfrm>
            <a:off x="6188370" y="5394196"/>
            <a:ext cx="4956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100% purity from source</a:t>
            </a:r>
            <a:r>
              <a:rPr lang="en-US">
                <a:sym typeface="Wingdings" panose="05000000000000000000" pitchFamily="2" charset="2"/>
              </a:rPr>
              <a:t> As good as fresh from the tree!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C4A54D-2082-2E3B-3A0B-B9738992B43C}"/>
              </a:ext>
            </a:extLst>
          </p:cNvPr>
          <p:cNvSpPr/>
          <p:nvPr/>
        </p:nvSpPr>
        <p:spPr>
          <a:xfrm>
            <a:off x="6412668" y="1211705"/>
            <a:ext cx="4585185" cy="536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WITH CARE TO ENSURE 100% PURITY</a:t>
            </a:r>
          </a:p>
        </p:txBody>
      </p:sp>
      <p:pic>
        <p:nvPicPr>
          <p:cNvPr id="22" name="YTDown.com_YouTube_Parachute-Coconut-Oil-Grown-with-Love-Bo_Media_NSadtq8rKk0_002_720p (1)">
            <a:hlinkClick r:id="" action="ppaction://media"/>
            <a:extLst>
              <a:ext uri="{FF2B5EF4-FFF2-40B4-BE49-F238E27FC236}">
                <a16:creationId xmlns:a16="http://schemas.microsoft.com/office/drawing/2014/main" id="{EEF8004B-EDF3-8730-1C0F-3F5B50C075E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2769" y="2612461"/>
            <a:ext cx="4695084" cy="26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6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D6031-F3F3-1110-B5A9-EBF2E3A0B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003C7057-B4FA-13FC-31C3-C9F2753B1435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15364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03C7057-B4FA-13FC-31C3-C9F2753B14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Content Placeholder 10" descr="A close-up of a logo&#10;&#10;AI-generated content may be incorrect.">
            <a:extLst>
              <a:ext uri="{FF2B5EF4-FFF2-40B4-BE49-F238E27FC236}">
                <a16:creationId xmlns:a16="http://schemas.microsoft.com/office/drawing/2014/main" id="{3AEC0B08-587A-3732-81CC-36225C3A2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27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31522-2DC4-E80E-C499-088BF0A8D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BB9693D0-314D-3074-4BF4-A8249FE10399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94062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6" imgH="416" progId="TCLayout.ActiveDocument.1">
                  <p:embed/>
                </p:oleObj>
              </mc:Choice>
              <mc:Fallback>
                <p:oleObj name="think-cell Slide" r:id="rId7" imgW="416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B9693D0-314D-3074-4BF4-A8249FE103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5">
            <a:extLst>
              <a:ext uri="{FF2B5EF4-FFF2-40B4-BE49-F238E27FC236}">
                <a16:creationId xmlns:a16="http://schemas.microsoft.com/office/drawing/2014/main" id="{1383EE63-7FD1-9DC8-8672-EF830866000E}"/>
              </a:ext>
            </a:extLst>
          </p:cNvPr>
          <p:cNvSpPr/>
          <p:nvPr/>
        </p:nvSpPr>
        <p:spPr>
          <a:xfrm>
            <a:off x="8352728" y="4393399"/>
            <a:ext cx="3546464" cy="1883415"/>
          </a:xfrm>
          <a:custGeom>
            <a:avLst/>
            <a:gdLst/>
            <a:ahLst/>
            <a:cxnLst/>
            <a:rect l="l" t="t" r="r" b="b"/>
            <a:pathLst>
              <a:path w="8528685" h="2894965">
                <a:moveTo>
                  <a:pt x="8005698" y="0"/>
                </a:moveTo>
                <a:lnTo>
                  <a:pt x="522709" y="0"/>
                </a:lnTo>
                <a:lnTo>
                  <a:pt x="460182" y="593"/>
                </a:lnTo>
                <a:lnTo>
                  <a:pt x="404962" y="2203"/>
                </a:lnTo>
                <a:lnTo>
                  <a:pt x="356441" y="5338"/>
                </a:lnTo>
                <a:lnTo>
                  <a:pt x="314010" y="10508"/>
                </a:lnTo>
                <a:lnTo>
                  <a:pt x="244986" y="28982"/>
                </a:lnTo>
                <a:lnTo>
                  <a:pt x="196668" y="50700"/>
                </a:lnTo>
                <a:lnTo>
                  <a:pt x="152491" y="78917"/>
                </a:lnTo>
                <a:lnTo>
                  <a:pt x="113045" y="113044"/>
                </a:lnTo>
                <a:lnTo>
                  <a:pt x="78920" y="152490"/>
                </a:lnTo>
                <a:lnTo>
                  <a:pt x="50706" y="196668"/>
                </a:lnTo>
                <a:lnTo>
                  <a:pt x="28992" y="244986"/>
                </a:lnTo>
                <a:lnTo>
                  <a:pt x="10512" y="314008"/>
                </a:lnTo>
                <a:lnTo>
                  <a:pt x="5340" y="356437"/>
                </a:lnTo>
                <a:lnTo>
                  <a:pt x="2204" y="404957"/>
                </a:lnTo>
                <a:lnTo>
                  <a:pt x="593" y="460177"/>
                </a:lnTo>
                <a:lnTo>
                  <a:pt x="0" y="522706"/>
                </a:lnTo>
                <a:lnTo>
                  <a:pt x="0" y="2371768"/>
                </a:lnTo>
                <a:lnTo>
                  <a:pt x="593" y="2434298"/>
                </a:lnTo>
                <a:lnTo>
                  <a:pt x="2204" y="2489518"/>
                </a:lnTo>
                <a:lnTo>
                  <a:pt x="5340" y="2538039"/>
                </a:lnTo>
                <a:lnTo>
                  <a:pt x="10512" y="2580470"/>
                </a:lnTo>
                <a:lnTo>
                  <a:pt x="28992" y="2649499"/>
                </a:lnTo>
                <a:lnTo>
                  <a:pt x="50706" y="2697817"/>
                </a:lnTo>
                <a:lnTo>
                  <a:pt x="78920" y="2741994"/>
                </a:lnTo>
                <a:lnTo>
                  <a:pt x="113045" y="2781440"/>
                </a:lnTo>
                <a:lnTo>
                  <a:pt x="152491" y="2815565"/>
                </a:lnTo>
                <a:lnTo>
                  <a:pt x="196668" y="2843779"/>
                </a:lnTo>
                <a:lnTo>
                  <a:pt x="244986" y="2865492"/>
                </a:lnTo>
                <a:lnTo>
                  <a:pt x="314010" y="2883967"/>
                </a:lnTo>
                <a:lnTo>
                  <a:pt x="356441" y="2889136"/>
                </a:lnTo>
                <a:lnTo>
                  <a:pt x="404962" y="2892272"/>
                </a:lnTo>
                <a:lnTo>
                  <a:pt x="460182" y="2893882"/>
                </a:lnTo>
                <a:lnTo>
                  <a:pt x="522709" y="2894475"/>
                </a:lnTo>
                <a:lnTo>
                  <a:pt x="8005698" y="2894475"/>
                </a:lnTo>
                <a:lnTo>
                  <a:pt x="8068226" y="2893882"/>
                </a:lnTo>
                <a:lnTo>
                  <a:pt x="8123446" y="2892272"/>
                </a:lnTo>
                <a:lnTo>
                  <a:pt x="8171967" y="2889136"/>
                </a:lnTo>
                <a:lnTo>
                  <a:pt x="8214397" y="2883967"/>
                </a:lnTo>
                <a:lnTo>
                  <a:pt x="8283422" y="2865492"/>
                </a:lnTo>
                <a:lnTo>
                  <a:pt x="8331740" y="2843779"/>
                </a:lnTo>
                <a:lnTo>
                  <a:pt x="8375917" y="2815565"/>
                </a:lnTo>
                <a:lnTo>
                  <a:pt x="8415363" y="2781440"/>
                </a:lnTo>
                <a:lnTo>
                  <a:pt x="8449488" y="2741994"/>
                </a:lnTo>
                <a:lnTo>
                  <a:pt x="8477702" y="2697817"/>
                </a:lnTo>
                <a:lnTo>
                  <a:pt x="8499415" y="2649499"/>
                </a:lnTo>
                <a:lnTo>
                  <a:pt x="8517896" y="2580470"/>
                </a:lnTo>
                <a:lnTo>
                  <a:pt x="8523067" y="2538039"/>
                </a:lnTo>
                <a:lnTo>
                  <a:pt x="8526204" y="2489518"/>
                </a:lnTo>
                <a:lnTo>
                  <a:pt x="8527815" y="2434298"/>
                </a:lnTo>
                <a:lnTo>
                  <a:pt x="8528408" y="2371768"/>
                </a:lnTo>
                <a:lnTo>
                  <a:pt x="8528408" y="522706"/>
                </a:lnTo>
                <a:lnTo>
                  <a:pt x="8527815" y="460177"/>
                </a:lnTo>
                <a:lnTo>
                  <a:pt x="8526204" y="404957"/>
                </a:lnTo>
                <a:lnTo>
                  <a:pt x="8523067" y="356437"/>
                </a:lnTo>
                <a:lnTo>
                  <a:pt x="8517896" y="314008"/>
                </a:lnTo>
                <a:lnTo>
                  <a:pt x="8499415" y="244986"/>
                </a:lnTo>
                <a:lnTo>
                  <a:pt x="8477702" y="196668"/>
                </a:lnTo>
                <a:lnTo>
                  <a:pt x="8449488" y="152490"/>
                </a:lnTo>
                <a:lnTo>
                  <a:pt x="8415363" y="113044"/>
                </a:lnTo>
                <a:lnTo>
                  <a:pt x="8375917" y="78917"/>
                </a:lnTo>
                <a:lnTo>
                  <a:pt x="8331740" y="50700"/>
                </a:lnTo>
                <a:lnTo>
                  <a:pt x="8283422" y="28982"/>
                </a:lnTo>
                <a:lnTo>
                  <a:pt x="8214397" y="10508"/>
                </a:lnTo>
                <a:lnTo>
                  <a:pt x="8171967" y="5338"/>
                </a:lnTo>
                <a:lnTo>
                  <a:pt x="8123446" y="2203"/>
                </a:lnTo>
                <a:lnTo>
                  <a:pt x="8068226" y="593"/>
                </a:lnTo>
                <a:lnTo>
                  <a:pt x="8005698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chemeClr val="bg1"/>
              </a:solidFill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B21C8E94-C122-E7DC-B684-3BD7B4EFC2B4}"/>
              </a:ext>
            </a:extLst>
          </p:cNvPr>
          <p:cNvSpPr/>
          <p:nvPr/>
        </p:nvSpPr>
        <p:spPr>
          <a:xfrm>
            <a:off x="4462588" y="4393399"/>
            <a:ext cx="3546464" cy="1883415"/>
          </a:xfrm>
          <a:custGeom>
            <a:avLst/>
            <a:gdLst/>
            <a:ahLst/>
            <a:cxnLst/>
            <a:rect l="l" t="t" r="r" b="b"/>
            <a:pathLst>
              <a:path w="8528685" h="2894965">
                <a:moveTo>
                  <a:pt x="8005698" y="0"/>
                </a:moveTo>
                <a:lnTo>
                  <a:pt x="522709" y="0"/>
                </a:lnTo>
                <a:lnTo>
                  <a:pt x="460182" y="593"/>
                </a:lnTo>
                <a:lnTo>
                  <a:pt x="404962" y="2203"/>
                </a:lnTo>
                <a:lnTo>
                  <a:pt x="356441" y="5338"/>
                </a:lnTo>
                <a:lnTo>
                  <a:pt x="314010" y="10508"/>
                </a:lnTo>
                <a:lnTo>
                  <a:pt x="244986" y="28982"/>
                </a:lnTo>
                <a:lnTo>
                  <a:pt x="196668" y="50700"/>
                </a:lnTo>
                <a:lnTo>
                  <a:pt x="152491" y="78917"/>
                </a:lnTo>
                <a:lnTo>
                  <a:pt x="113045" y="113044"/>
                </a:lnTo>
                <a:lnTo>
                  <a:pt x="78920" y="152490"/>
                </a:lnTo>
                <a:lnTo>
                  <a:pt x="50706" y="196668"/>
                </a:lnTo>
                <a:lnTo>
                  <a:pt x="28992" y="244986"/>
                </a:lnTo>
                <a:lnTo>
                  <a:pt x="10512" y="314008"/>
                </a:lnTo>
                <a:lnTo>
                  <a:pt x="5340" y="356437"/>
                </a:lnTo>
                <a:lnTo>
                  <a:pt x="2204" y="404957"/>
                </a:lnTo>
                <a:lnTo>
                  <a:pt x="593" y="460177"/>
                </a:lnTo>
                <a:lnTo>
                  <a:pt x="0" y="522706"/>
                </a:lnTo>
                <a:lnTo>
                  <a:pt x="0" y="2371768"/>
                </a:lnTo>
                <a:lnTo>
                  <a:pt x="593" y="2434298"/>
                </a:lnTo>
                <a:lnTo>
                  <a:pt x="2204" y="2489518"/>
                </a:lnTo>
                <a:lnTo>
                  <a:pt x="5340" y="2538039"/>
                </a:lnTo>
                <a:lnTo>
                  <a:pt x="10512" y="2580470"/>
                </a:lnTo>
                <a:lnTo>
                  <a:pt x="28992" y="2649499"/>
                </a:lnTo>
                <a:lnTo>
                  <a:pt x="50706" y="2697817"/>
                </a:lnTo>
                <a:lnTo>
                  <a:pt x="78920" y="2741994"/>
                </a:lnTo>
                <a:lnTo>
                  <a:pt x="113045" y="2781440"/>
                </a:lnTo>
                <a:lnTo>
                  <a:pt x="152491" y="2815565"/>
                </a:lnTo>
                <a:lnTo>
                  <a:pt x="196668" y="2843779"/>
                </a:lnTo>
                <a:lnTo>
                  <a:pt x="244986" y="2865492"/>
                </a:lnTo>
                <a:lnTo>
                  <a:pt x="314010" y="2883967"/>
                </a:lnTo>
                <a:lnTo>
                  <a:pt x="356441" y="2889136"/>
                </a:lnTo>
                <a:lnTo>
                  <a:pt x="404962" y="2892272"/>
                </a:lnTo>
                <a:lnTo>
                  <a:pt x="460182" y="2893882"/>
                </a:lnTo>
                <a:lnTo>
                  <a:pt x="522709" y="2894475"/>
                </a:lnTo>
                <a:lnTo>
                  <a:pt x="8005698" y="2894475"/>
                </a:lnTo>
                <a:lnTo>
                  <a:pt x="8068226" y="2893882"/>
                </a:lnTo>
                <a:lnTo>
                  <a:pt x="8123446" y="2892272"/>
                </a:lnTo>
                <a:lnTo>
                  <a:pt x="8171967" y="2889136"/>
                </a:lnTo>
                <a:lnTo>
                  <a:pt x="8214397" y="2883967"/>
                </a:lnTo>
                <a:lnTo>
                  <a:pt x="8283422" y="2865492"/>
                </a:lnTo>
                <a:lnTo>
                  <a:pt x="8331740" y="2843779"/>
                </a:lnTo>
                <a:lnTo>
                  <a:pt x="8375917" y="2815565"/>
                </a:lnTo>
                <a:lnTo>
                  <a:pt x="8415363" y="2781440"/>
                </a:lnTo>
                <a:lnTo>
                  <a:pt x="8449488" y="2741994"/>
                </a:lnTo>
                <a:lnTo>
                  <a:pt x="8477702" y="2697817"/>
                </a:lnTo>
                <a:lnTo>
                  <a:pt x="8499415" y="2649499"/>
                </a:lnTo>
                <a:lnTo>
                  <a:pt x="8517896" y="2580470"/>
                </a:lnTo>
                <a:lnTo>
                  <a:pt x="8523067" y="2538039"/>
                </a:lnTo>
                <a:lnTo>
                  <a:pt x="8526204" y="2489518"/>
                </a:lnTo>
                <a:lnTo>
                  <a:pt x="8527815" y="2434298"/>
                </a:lnTo>
                <a:lnTo>
                  <a:pt x="8528408" y="2371768"/>
                </a:lnTo>
                <a:lnTo>
                  <a:pt x="8528408" y="522706"/>
                </a:lnTo>
                <a:lnTo>
                  <a:pt x="8527815" y="460177"/>
                </a:lnTo>
                <a:lnTo>
                  <a:pt x="8526204" y="404957"/>
                </a:lnTo>
                <a:lnTo>
                  <a:pt x="8523067" y="356437"/>
                </a:lnTo>
                <a:lnTo>
                  <a:pt x="8517896" y="314008"/>
                </a:lnTo>
                <a:lnTo>
                  <a:pt x="8499415" y="244986"/>
                </a:lnTo>
                <a:lnTo>
                  <a:pt x="8477702" y="196668"/>
                </a:lnTo>
                <a:lnTo>
                  <a:pt x="8449488" y="152490"/>
                </a:lnTo>
                <a:lnTo>
                  <a:pt x="8415363" y="113044"/>
                </a:lnTo>
                <a:lnTo>
                  <a:pt x="8375917" y="78917"/>
                </a:lnTo>
                <a:lnTo>
                  <a:pt x="8331740" y="50700"/>
                </a:lnTo>
                <a:lnTo>
                  <a:pt x="8283422" y="28982"/>
                </a:lnTo>
                <a:lnTo>
                  <a:pt x="8214397" y="10508"/>
                </a:lnTo>
                <a:lnTo>
                  <a:pt x="8171967" y="5338"/>
                </a:lnTo>
                <a:lnTo>
                  <a:pt x="8123446" y="2203"/>
                </a:lnTo>
                <a:lnTo>
                  <a:pt x="8068226" y="593"/>
                </a:lnTo>
                <a:lnTo>
                  <a:pt x="8005698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chemeClr val="bg1"/>
              </a:solidFill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1FDC1C1A-583B-AEB0-3347-F9103CC67CB6}"/>
              </a:ext>
            </a:extLst>
          </p:cNvPr>
          <p:cNvSpPr/>
          <p:nvPr/>
        </p:nvSpPr>
        <p:spPr>
          <a:xfrm>
            <a:off x="495631" y="4393399"/>
            <a:ext cx="3546464" cy="1883415"/>
          </a:xfrm>
          <a:custGeom>
            <a:avLst/>
            <a:gdLst/>
            <a:ahLst/>
            <a:cxnLst/>
            <a:rect l="l" t="t" r="r" b="b"/>
            <a:pathLst>
              <a:path w="8528685" h="2894965">
                <a:moveTo>
                  <a:pt x="8005698" y="0"/>
                </a:moveTo>
                <a:lnTo>
                  <a:pt x="522709" y="0"/>
                </a:lnTo>
                <a:lnTo>
                  <a:pt x="460182" y="593"/>
                </a:lnTo>
                <a:lnTo>
                  <a:pt x="404962" y="2203"/>
                </a:lnTo>
                <a:lnTo>
                  <a:pt x="356441" y="5338"/>
                </a:lnTo>
                <a:lnTo>
                  <a:pt x="314010" y="10508"/>
                </a:lnTo>
                <a:lnTo>
                  <a:pt x="244986" y="28982"/>
                </a:lnTo>
                <a:lnTo>
                  <a:pt x="196668" y="50700"/>
                </a:lnTo>
                <a:lnTo>
                  <a:pt x="152491" y="78917"/>
                </a:lnTo>
                <a:lnTo>
                  <a:pt x="113045" y="113044"/>
                </a:lnTo>
                <a:lnTo>
                  <a:pt x="78920" y="152490"/>
                </a:lnTo>
                <a:lnTo>
                  <a:pt x="50706" y="196668"/>
                </a:lnTo>
                <a:lnTo>
                  <a:pt x="28992" y="244986"/>
                </a:lnTo>
                <a:lnTo>
                  <a:pt x="10512" y="314008"/>
                </a:lnTo>
                <a:lnTo>
                  <a:pt x="5340" y="356437"/>
                </a:lnTo>
                <a:lnTo>
                  <a:pt x="2204" y="404957"/>
                </a:lnTo>
                <a:lnTo>
                  <a:pt x="593" y="460177"/>
                </a:lnTo>
                <a:lnTo>
                  <a:pt x="0" y="522706"/>
                </a:lnTo>
                <a:lnTo>
                  <a:pt x="0" y="2371768"/>
                </a:lnTo>
                <a:lnTo>
                  <a:pt x="593" y="2434298"/>
                </a:lnTo>
                <a:lnTo>
                  <a:pt x="2204" y="2489518"/>
                </a:lnTo>
                <a:lnTo>
                  <a:pt x="5340" y="2538039"/>
                </a:lnTo>
                <a:lnTo>
                  <a:pt x="10512" y="2580470"/>
                </a:lnTo>
                <a:lnTo>
                  <a:pt x="28992" y="2649499"/>
                </a:lnTo>
                <a:lnTo>
                  <a:pt x="50706" y="2697817"/>
                </a:lnTo>
                <a:lnTo>
                  <a:pt x="78920" y="2741994"/>
                </a:lnTo>
                <a:lnTo>
                  <a:pt x="113045" y="2781440"/>
                </a:lnTo>
                <a:lnTo>
                  <a:pt x="152491" y="2815565"/>
                </a:lnTo>
                <a:lnTo>
                  <a:pt x="196668" y="2843779"/>
                </a:lnTo>
                <a:lnTo>
                  <a:pt x="244986" y="2865492"/>
                </a:lnTo>
                <a:lnTo>
                  <a:pt x="314010" y="2883967"/>
                </a:lnTo>
                <a:lnTo>
                  <a:pt x="356441" y="2889136"/>
                </a:lnTo>
                <a:lnTo>
                  <a:pt x="404962" y="2892272"/>
                </a:lnTo>
                <a:lnTo>
                  <a:pt x="460182" y="2893882"/>
                </a:lnTo>
                <a:lnTo>
                  <a:pt x="522709" y="2894475"/>
                </a:lnTo>
                <a:lnTo>
                  <a:pt x="8005698" y="2894475"/>
                </a:lnTo>
                <a:lnTo>
                  <a:pt x="8068226" y="2893882"/>
                </a:lnTo>
                <a:lnTo>
                  <a:pt x="8123446" y="2892272"/>
                </a:lnTo>
                <a:lnTo>
                  <a:pt x="8171967" y="2889136"/>
                </a:lnTo>
                <a:lnTo>
                  <a:pt x="8214397" y="2883967"/>
                </a:lnTo>
                <a:lnTo>
                  <a:pt x="8283422" y="2865492"/>
                </a:lnTo>
                <a:lnTo>
                  <a:pt x="8331740" y="2843779"/>
                </a:lnTo>
                <a:lnTo>
                  <a:pt x="8375917" y="2815565"/>
                </a:lnTo>
                <a:lnTo>
                  <a:pt x="8415363" y="2781440"/>
                </a:lnTo>
                <a:lnTo>
                  <a:pt x="8449488" y="2741994"/>
                </a:lnTo>
                <a:lnTo>
                  <a:pt x="8477702" y="2697817"/>
                </a:lnTo>
                <a:lnTo>
                  <a:pt x="8499415" y="2649499"/>
                </a:lnTo>
                <a:lnTo>
                  <a:pt x="8517896" y="2580470"/>
                </a:lnTo>
                <a:lnTo>
                  <a:pt x="8523067" y="2538039"/>
                </a:lnTo>
                <a:lnTo>
                  <a:pt x="8526204" y="2489518"/>
                </a:lnTo>
                <a:lnTo>
                  <a:pt x="8527815" y="2434298"/>
                </a:lnTo>
                <a:lnTo>
                  <a:pt x="8528408" y="2371768"/>
                </a:lnTo>
                <a:lnTo>
                  <a:pt x="8528408" y="522706"/>
                </a:lnTo>
                <a:lnTo>
                  <a:pt x="8527815" y="460177"/>
                </a:lnTo>
                <a:lnTo>
                  <a:pt x="8526204" y="404957"/>
                </a:lnTo>
                <a:lnTo>
                  <a:pt x="8523067" y="356437"/>
                </a:lnTo>
                <a:lnTo>
                  <a:pt x="8517896" y="314008"/>
                </a:lnTo>
                <a:lnTo>
                  <a:pt x="8499415" y="244986"/>
                </a:lnTo>
                <a:lnTo>
                  <a:pt x="8477702" y="196668"/>
                </a:lnTo>
                <a:lnTo>
                  <a:pt x="8449488" y="152490"/>
                </a:lnTo>
                <a:lnTo>
                  <a:pt x="8415363" y="113044"/>
                </a:lnTo>
                <a:lnTo>
                  <a:pt x="8375917" y="78917"/>
                </a:lnTo>
                <a:lnTo>
                  <a:pt x="8331740" y="50700"/>
                </a:lnTo>
                <a:lnTo>
                  <a:pt x="8283422" y="28982"/>
                </a:lnTo>
                <a:lnTo>
                  <a:pt x="8214397" y="10508"/>
                </a:lnTo>
                <a:lnTo>
                  <a:pt x="8171967" y="5338"/>
                </a:lnTo>
                <a:lnTo>
                  <a:pt x="8123446" y="2203"/>
                </a:lnTo>
                <a:lnTo>
                  <a:pt x="8068226" y="593"/>
                </a:lnTo>
                <a:lnTo>
                  <a:pt x="8005698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EED0-13CB-B05A-D38A-06B2CC88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52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46C5B-BC3F-4446-8B0A-58F3F71C8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9745BB2-E9F5-B546-2F51-2C4835D56652}"/>
              </a:ext>
            </a:extLst>
          </p:cNvPr>
          <p:cNvSpPr txBox="1">
            <a:spLocks/>
          </p:cNvSpPr>
          <p:nvPr/>
        </p:nvSpPr>
        <p:spPr bwMode="auto">
          <a:xfrm>
            <a:off x="97200" y="57600"/>
            <a:ext cx="11911340" cy="83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kern="120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DISRUPTIVE packaging INNOVATION that DROVE CONSUMER ADOPTION 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838488D-EA4C-BB6E-91C4-D5F423CCE537}"/>
              </a:ext>
            </a:extLst>
          </p:cNvPr>
          <p:cNvSpPr/>
          <p:nvPr/>
        </p:nvSpPr>
        <p:spPr>
          <a:xfrm>
            <a:off x="3820346" y="2468252"/>
            <a:ext cx="953132" cy="3834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0CA230-1996-9953-A5CF-F20B346E65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081" y="1094209"/>
            <a:ext cx="2327565" cy="3063970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A27F83D5-0EC3-40B1-4FE7-BBD227E13AB1}"/>
              </a:ext>
            </a:extLst>
          </p:cNvPr>
          <p:cNvSpPr/>
          <p:nvPr/>
        </p:nvSpPr>
        <p:spPr>
          <a:xfrm>
            <a:off x="7390432" y="2468252"/>
            <a:ext cx="690001" cy="3834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E5C297-4319-D964-0810-F8E01668339A}"/>
              </a:ext>
            </a:extLst>
          </p:cNvPr>
          <p:cNvSpPr txBox="1"/>
          <p:nvPr/>
        </p:nvSpPr>
        <p:spPr>
          <a:xfrm>
            <a:off x="572448" y="5041965"/>
            <a:ext cx="354646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</a:rPr>
              <a:t>Heavy &amp; prone to rust</a:t>
            </a:r>
            <a:endParaRPr lang="en-US" sz="2000" b="1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A0C891-41F0-B0B6-91AE-E2ADEF34D9FD}"/>
              </a:ext>
            </a:extLst>
          </p:cNvPr>
          <p:cNvSpPr txBox="1"/>
          <p:nvPr/>
        </p:nvSpPr>
        <p:spPr>
          <a:xfrm>
            <a:off x="4423751" y="4513065"/>
            <a:ext cx="3546464" cy="179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900" b="1">
                <a:solidFill>
                  <a:schemeClr val="bg1"/>
                </a:solidFill>
                <a:sym typeface="Wingdings" panose="05000000000000000000" pitchFamily="2" charset="2"/>
              </a:rPr>
              <a:t>New convenient HDPE packs</a:t>
            </a:r>
          </a:p>
          <a:p>
            <a:pPr algn="ctr">
              <a:lnSpc>
                <a:spcPct val="150000"/>
              </a:lnSpc>
            </a:pPr>
            <a:r>
              <a:rPr lang="en-US" sz="1900" b="1">
                <a:solidFill>
                  <a:schemeClr val="bg1"/>
                </a:solidFill>
                <a:sym typeface="Wingdings" panose="05000000000000000000" pitchFamily="2" charset="2"/>
              </a:rPr>
              <a:t>Better looking, cheaper </a:t>
            </a:r>
          </a:p>
          <a:p>
            <a:pPr algn="ctr">
              <a:lnSpc>
                <a:spcPct val="150000"/>
              </a:lnSpc>
            </a:pPr>
            <a:r>
              <a:rPr lang="en-US" sz="1900" b="1">
                <a:solidFill>
                  <a:schemeClr val="bg1"/>
                </a:solidFill>
                <a:sym typeface="Wingdings" panose="05000000000000000000" pitchFamily="2" charset="2"/>
              </a:rPr>
              <a:t>b</a:t>
            </a:r>
            <a:r>
              <a:rPr lang="en-US" sz="1900" b="1">
                <a:solidFill>
                  <a:schemeClr val="bg1"/>
                </a:solidFill>
              </a:rPr>
              <a:t>ut</a:t>
            </a:r>
          </a:p>
          <a:p>
            <a:pPr algn="ctr">
              <a:lnSpc>
                <a:spcPct val="150000"/>
              </a:lnSpc>
            </a:pPr>
            <a:r>
              <a:rPr lang="en-US" sz="1900" b="1"/>
              <a:t>Rats chewed the edges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A22304-DD99-4456-B4E9-7F5A938C12E6}"/>
              </a:ext>
            </a:extLst>
          </p:cNvPr>
          <p:cNvSpPr txBox="1"/>
          <p:nvPr/>
        </p:nvSpPr>
        <p:spPr>
          <a:xfrm>
            <a:off x="8390708" y="4553406"/>
            <a:ext cx="35447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sym typeface="Wingdings" panose="05000000000000000000" pitchFamily="2" charset="2"/>
              </a:rPr>
              <a:t>Smaller cylindrical bottle </a:t>
            </a:r>
          </a:p>
          <a:p>
            <a:pPr algn="ctr"/>
            <a:endParaRPr lang="en-US" b="1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sym typeface="Wingdings" panose="05000000000000000000" pitchFamily="2" charset="2"/>
              </a:rPr>
              <a:t>Rats can’t grip the pack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sym typeface="Wingdings" panose="05000000000000000000" pitchFamily="2" charset="2"/>
              </a:rPr>
              <a:t>Jump in trials due to smaller and safe packs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6" name="YTDown.com_YouTube_Parachute-hair-Oil-Old-Parachute-coconut_Media_BMMrEg9OeKk_001_360p">
            <a:hlinkClick r:id="" action="ppaction://media"/>
            <a:extLst>
              <a:ext uri="{FF2B5EF4-FFF2-40B4-BE49-F238E27FC236}">
                <a16:creationId xmlns:a16="http://schemas.microsoft.com/office/drawing/2014/main" id="{2B15B352-0F69-823D-F419-D35180628B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44392" y="1328673"/>
            <a:ext cx="3764148" cy="2756841"/>
          </a:xfrm>
          <a:prstGeom prst="rect">
            <a:avLst/>
          </a:prstGeom>
        </p:spPr>
      </p:pic>
      <p:pic>
        <p:nvPicPr>
          <p:cNvPr id="8" name="Picture 7" descr="A blue bottle with a label on it&#10;&#10;AI-generated content may be incorrect.">
            <a:extLst>
              <a:ext uri="{FF2B5EF4-FFF2-40B4-BE49-F238E27FC236}">
                <a16:creationId xmlns:a16="http://schemas.microsoft.com/office/drawing/2014/main" id="{DE1B1CFB-8D6C-EC44-E654-BE4F411E4D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60" y="1094209"/>
            <a:ext cx="2318680" cy="30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4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  <p:bldP spid="16" grpId="0" animBg="1"/>
      <p:bldP spid="23" grpId="0" animBg="1"/>
      <p:bldP spid="24" grpId="0"/>
      <p:bldP spid="25" grpId="0"/>
      <p:bldP spid="26" grpId="0"/>
    </p:bldLst>
  </p:timing>
  <p:extLst>
    <p:ext uri="{6950BFC3-D8DA-4A85-94F7-54DA5524770B}">
      <p188:commentRel xmlns:p188="http://schemas.microsoft.com/office/powerpoint/2018/8/main" r:id="rId6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CEBB4-B967-1635-7CF4-B596593B5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4363EEBD-B3D7-E7AE-D5AA-2318914A127A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56157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363EEBD-B3D7-E7AE-D5AA-2318914A12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5">
            <a:extLst>
              <a:ext uri="{FF2B5EF4-FFF2-40B4-BE49-F238E27FC236}">
                <a16:creationId xmlns:a16="http://schemas.microsoft.com/office/drawing/2014/main" id="{966D2BC7-8BF0-896C-2711-CF55636C0661}"/>
              </a:ext>
            </a:extLst>
          </p:cNvPr>
          <p:cNvSpPr/>
          <p:nvPr/>
        </p:nvSpPr>
        <p:spPr>
          <a:xfrm>
            <a:off x="6756273" y="5219369"/>
            <a:ext cx="5230837" cy="1215906"/>
          </a:xfrm>
          <a:custGeom>
            <a:avLst/>
            <a:gdLst/>
            <a:ahLst/>
            <a:cxnLst/>
            <a:rect l="l" t="t" r="r" b="b"/>
            <a:pathLst>
              <a:path w="8528685" h="2894965">
                <a:moveTo>
                  <a:pt x="8005698" y="0"/>
                </a:moveTo>
                <a:lnTo>
                  <a:pt x="522709" y="0"/>
                </a:lnTo>
                <a:lnTo>
                  <a:pt x="460182" y="593"/>
                </a:lnTo>
                <a:lnTo>
                  <a:pt x="404962" y="2203"/>
                </a:lnTo>
                <a:lnTo>
                  <a:pt x="356441" y="5338"/>
                </a:lnTo>
                <a:lnTo>
                  <a:pt x="314010" y="10508"/>
                </a:lnTo>
                <a:lnTo>
                  <a:pt x="244986" y="28982"/>
                </a:lnTo>
                <a:lnTo>
                  <a:pt x="196668" y="50700"/>
                </a:lnTo>
                <a:lnTo>
                  <a:pt x="152491" y="78917"/>
                </a:lnTo>
                <a:lnTo>
                  <a:pt x="113045" y="113044"/>
                </a:lnTo>
                <a:lnTo>
                  <a:pt x="78920" y="152490"/>
                </a:lnTo>
                <a:lnTo>
                  <a:pt x="50706" y="196668"/>
                </a:lnTo>
                <a:lnTo>
                  <a:pt x="28992" y="244986"/>
                </a:lnTo>
                <a:lnTo>
                  <a:pt x="10512" y="314008"/>
                </a:lnTo>
                <a:lnTo>
                  <a:pt x="5340" y="356437"/>
                </a:lnTo>
                <a:lnTo>
                  <a:pt x="2204" y="404957"/>
                </a:lnTo>
                <a:lnTo>
                  <a:pt x="593" y="460177"/>
                </a:lnTo>
                <a:lnTo>
                  <a:pt x="0" y="522706"/>
                </a:lnTo>
                <a:lnTo>
                  <a:pt x="0" y="2371768"/>
                </a:lnTo>
                <a:lnTo>
                  <a:pt x="593" y="2434298"/>
                </a:lnTo>
                <a:lnTo>
                  <a:pt x="2204" y="2489518"/>
                </a:lnTo>
                <a:lnTo>
                  <a:pt x="5340" y="2538039"/>
                </a:lnTo>
                <a:lnTo>
                  <a:pt x="10512" y="2580470"/>
                </a:lnTo>
                <a:lnTo>
                  <a:pt x="28992" y="2649499"/>
                </a:lnTo>
                <a:lnTo>
                  <a:pt x="50706" y="2697817"/>
                </a:lnTo>
                <a:lnTo>
                  <a:pt x="78920" y="2741994"/>
                </a:lnTo>
                <a:lnTo>
                  <a:pt x="113045" y="2781440"/>
                </a:lnTo>
                <a:lnTo>
                  <a:pt x="152491" y="2815565"/>
                </a:lnTo>
                <a:lnTo>
                  <a:pt x="196668" y="2843779"/>
                </a:lnTo>
                <a:lnTo>
                  <a:pt x="244986" y="2865492"/>
                </a:lnTo>
                <a:lnTo>
                  <a:pt x="314010" y="2883967"/>
                </a:lnTo>
                <a:lnTo>
                  <a:pt x="356441" y="2889136"/>
                </a:lnTo>
                <a:lnTo>
                  <a:pt x="404962" y="2892272"/>
                </a:lnTo>
                <a:lnTo>
                  <a:pt x="460182" y="2893882"/>
                </a:lnTo>
                <a:lnTo>
                  <a:pt x="522709" y="2894475"/>
                </a:lnTo>
                <a:lnTo>
                  <a:pt x="8005698" y="2894475"/>
                </a:lnTo>
                <a:lnTo>
                  <a:pt x="8068226" y="2893882"/>
                </a:lnTo>
                <a:lnTo>
                  <a:pt x="8123446" y="2892272"/>
                </a:lnTo>
                <a:lnTo>
                  <a:pt x="8171967" y="2889136"/>
                </a:lnTo>
                <a:lnTo>
                  <a:pt x="8214397" y="2883967"/>
                </a:lnTo>
                <a:lnTo>
                  <a:pt x="8283422" y="2865492"/>
                </a:lnTo>
                <a:lnTo>
                  <a:pt x="8331740" y="2843779"/>
                </a:lnTo>
                <a:lnTo>
                  <a:pt x="8375917" y="2815565"/>
                </a:lnTo>
                <a:lnTo>
                  <a:pt x="8415363" y="2781440"/>
                </a:lnTo>
                <a:lnTo>
                  <a:pt x="8449488" y="2741994"/>
                </a:lnTo>
                <a:lnTo>
                  <a:pt x="8477702" y="2697817"/>
                </a:lnTo>
                <a:lnTo>
                  <a:pt x="8499415" y="2649499"/>
                </a:lnTo>
                <a:lnTo>
                  <a:pt x="8517896" y="2580470"/>
                </a:lnTo>
                <a:lnTo>
                  <a:pt x="8523067" y="2538039"/>
                </a:lnTo>
                <a:lnTo>
                  <a:pt x="8526204" y="2489518"/>
                </a:lnTo>
                <a:lnTo>
                  <a:pt x="8527815" y="2434298"/>
                </a:lnTo>
                <a:lnTo>
                  <a:pt x="8528408" y="2371768"/>
                </a:lnTo>
                <a:lnTo>
                  <a:pt x="8528408" y="522706"/>
                </a:lnTo>
                <a:lnTo>
                  <a:pt x="8527815" y="460177"/>
                </a:lnTo>
                <a:lnTo>
                  <a:pt x="8526204" y="404957"/>
                </a:lnTo>
                <a:lnTo>
                  <a:pt x="8523067" y="356437"/>
                </a:lnTo>
                <a:lnTo>
                  <a:pt x="8517896" y="314008"/>
                </a:lnTo>
                <a:lnTo>
                  <a:pt x="8499415" y="244986"/>
                </a:lnTo>
                <a:lnTo>
                  <a:pt x="8477702" y="196668"/>
                </a:lnTo>
                <a:lnTo>
                  <a:pt x="8449488" y="152490"/>
                </a:lnTo>
                <a:lnTo>
                  <a:pt x="8415363" y="113044"/>
                </a:lnTo>
                <a:lnTo>
                  <a:pt x="8375917" y="78917"/>
                </a:lnTo>
                <a:lnTo>
                  <a:pt x="8331740" y="50700"/>
                </a:lnTo>
                <a:lnTo>
                  <a:pt x="8283422" y="28982"/>
                </a:lnTo>
                <a:lnTo>
                  <a:pt x="8214397" y="10508"/>
                </a:lnTo>
                <a:lnTo>
                  <a:pt x="8171967" y="5338"/>
                </a:lnTo>
                <a:lnTo>
                  <a:pt x="8123446" y="2203"/>
                </a:lnTo>
                <a:lnTo>
                  <a:pt x="8068226" y="593"/>
                </a:lnTo>
                <a:lnTo>
                  <a:pt x="8005698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3DC1AB21-EDC2-E3F3-66F1-3B77DA6BEA17}"/>
              </a:ext>
            </a:extLst>
          </p:cNvPr>
          <p:cNvSpPr/>
          <p:nvPr/>
        </p:nvSpPr>
        <p:spPr>
          <a:xfrm>
            <a:off x="171044" y="5219369"/>
            <a:ext cx="6302040" cy="1215906"/>
          </a:xfrm>
          <a:custGeom>
            <a:avLst/>
            <a:gdLst/>
            <a:ahLst/>
            <a:cxnLst/>
            <a:rect l="l" t="t" r="r" b="b"/>
            <a:pathLst>
              <a:path w="8528685" h="2894965">
                <a:moveTo>
                  <a:pt x="8005698" y="0"/>
                </a:moveTo>
                <a:lnTo>
                  <a:pt x="522709" y="0"/>
                </a:lnTo>
                <a:lnTo>
                  <a:pt x="460182" y="593"/>
                </a:lnTo>
                <a:lnTo>
                  <a:pt x="404962" y="2203"/>
                </a:lnTo>
                <a:lnTo>
                  <a:pt x="356441" y="5338"/>
                </a:lnTo>
                <a:lnTo>
                  <a:pt x="314010" y="10508"/>
                </a:lnTo>
                <a:lnTo>
                  <a:pt x="244986" y="28982"/>
                </a:lnTo>
                <a:lnTo>
                  <a:pt x="196668" y="50700"/>
                </a:lnTo>
                <a:lnTo>
                  <a:pt x="152491" y="78917"/>
                </a:lnTo>
                <a:lnTo>
                  <a:pt x="113045" y="113044"/>
                </a:lnTo>
                <a:lnTo>
                  <a:pt x="78920" y="152490"/>
                </a:lnTo>
                <a:lnTo>
                  <a:pt x="50706" y="196668"/>
                </a:lnTo>
                <a:lnTo>
                  <a:pt x="28992" y="244986"/>
                </a:lnTo>
                <a:lnTo>
                  <a:pt x="10512" y="314008"/>
                </a:lnTo>
                <a:lnTo>
                  <a:pt x="5340" y="356437"/>
                </a:lnTo>
                <a:lnTo>
                  <a:pt x="2204" y="404957"/>
                </a:lnTo>
                <a:lnTo>
                  <a:pt x="593" y="460177"/>
                </a:lnTo>
                <a:lnTo>
                  <a:pt x="0" y="522706"/>
                </a:lnTo>
                <a:lnTo>
                  <a:pt x="0" y="2371768"/>
                </a:lnTo>
                <a:lnTo>
                  <a:pt x="593" y="2434298"/>
                </a:lnTo>
                <a:lnTo>
                  <a:pt x="2204" y="2489518"/>
                </a:lnTo>
                <a:lnTo>
                  <a:pt x="5340" y="2538039"/>
                </a:lnTo>
                <a:lnTo>
                  <a:pt x="10512" y="2580470"/>
                </a:lnTo>
                <a:lnTo>
                  <a:pt x="28992" y="2649499"/>
                </a:lnTo>
                <a:lnTo>
                  <a:pt x="50706" y="2697817"/>
                </a:lnTo>
                <a:lnTo>
                  <a:pt x="78920" y="2741994"/>
                </a:lnTo>
                <a:lnTo>
                  <a:pt x="113045" y="2781440"/>
                </a:lnTo>
                <a:lnTo>
                  <a:pt x="152491" y="2815565"/>
                </a:lnTo>
                <a:lnTo>
                  <a:pt x="196668" y="2843779"/>
                </a:lnTo>
                <a:lnTo>
                  <a:pt x="244986" y="2865492"/>
                </a:lnTo>
                <a:lnTo>
                  <a:pt x="314010" y="2883967"/>
                </a:lnTo>
                <a:lnTo>
                  <a:pt x="356441" y="2889136"/>
                </a:lnTo>
                <a:lnTo>
                  <a:pt x="404962" y="2892272"/>
                </a:lnTo>
                <a:lnTo>
                  <a:pt x="460182" y="2893882"/>
                </a:lnTo>
                <a:lnTo>
                  <a:pt x="522709" y="2894475"/>
                </a:lnTo>
                <a:lnTo>
                  <a:pt x="8005698" y="2894475"/>
                </a:lnTo>
                <a:lnTo>
                  <a:pt x="8068226" y="2893882"/>
                </a:lnTo>
                <a:lnTo>
                  <a:pt x="8123446" y="2892272"/>
                </a:lnTo>
                <a:lnTo>
                  <a:pt x="8171967" y="2889136"/>
                </a:lnTo>
                <a:lnTo>
                  <a:pt x="8214397" y="2883967"/>
                </a:lnTo>
                <a:lnTo>
                  <a:pt x="8283422" y="2865492"/>
                </a:lnTo>
                <a:lnTo>
                  <a:pt x="8331740" y="2843779"/>
                </a:lnTo>
                <a:lnTo>
                  <a:pt x="8375917" y="2815565"/>
                </a:lnTo>
                <a:lnTo>
                  <a:pt x="8415363" y="2781440"/>
                </a:lnTo>
                <a:lnTo>
                  <a:pt x="8449488" y="2741994"/>
                </a:lnTo>
                <a:lnTo>
                  <a:pt x="8477702" y="2697817"/>
                </a:lnTo>
                <a:lnTo>
                  <a:pt x="8499415" y="2649499"/>
                </a:lnTo>
                <a:lnTo>
                  <a:pt x="8517896" y="2580470"/>
                </a:lnTo>
                <a:lnTo>
                  <a:pt x="8523067" y="2538039"/>
                </a:lnTo>
                <a:lnTo>
                  <a:pt x="8526204" y="2489518"/>
                </a:lnTo>
                <a:lnTo>
                  <a:pt x="8527815" y="2434298"/>
                </a:lnTo>
                <a:lnTo>
                  <a:pt x="8528408" y="2371768"/>
                </a:lnTo>
                <a:lnTo>
                  <a:pt x="8528408" y="522706"/>
                </a:lnTo>
                <a:lnTo>
                  <a:pt x="8527815" y="460177"/>
                </a:lnTo>
                <a:lnTo>
                  <a:pt x="8526204" y="404957"/>
                </a:lnTo>
                <a:lnTo>
                  <a:pt x="8523067" y="356437"/>
                </a:lnTo>
                <a:lnTo>
                  <a:pt x="8517896" y="314008"/>
                </a:lnTo>
                <a:lnTo>
                  <a:pt x="8499415" y="244986"/>
                </a:lnTo>
                <a:lnTo>
                  <a:pt x="8477702" y="196668"/>
                </a:lnTo>
                <a:lnTo>
                  <a:pt x="8449488" y="152490"/>
                </a:lnTo>
                <a:lnTo>
                  <a:pt x="8415363" y="113044"/>
                </a:lnTo>
                <a:lnTo>
                  <a:pt x="8375917" y="78917"/>
                </a:lnTo>
                <a:lnTo>
                  <a:pt x="8331740" y="50700"/>
                </a:lnTo>
                <a:lnTo>
                  <a:pt x="8283422" y="28982"/>
                </a:lnTo>
                <a:lnTo>
                  <a:pt x="8214397" y="10508"/>
                </a:lnTo>
                <a:lnTo>
                  <a:pt x="8171967" y="5338"/>
                </a:lnTo>
                <a:lnTo>
                  <a:pt x="8123446" y="2203"/>
                </a:lnTo>
                <a:lnTo>
                  <a:pt x="8068226" y="593"/>
                </a:lnTo>
                <a:lnTo>
                  <a:pt x="8005698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34FD7E-4006-3469-C075-B4D6DCC14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52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46C5B-BC3F-4446-8B0A-58F3F71C8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A3C25B-4030-8D5A-8C69-B5DB3A5C7079}"/>
              </a:ext>
            </a:extLst>
          </p:cNvPr>
          <p:cNvSpPr txBox="1">
            <a:spLocks/>
          </p:cNvSpPr>
          <p:nvPr/>
        </p:nvSpPr>
        <p:spPr bwMode="auto">
          <a:xfrm>
            <a:off x="97199" y="57600"/>
            <a:ext cx="11889911" cy="83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kern="120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 </a:t>
            </a:r>
            <a:r>
              <a:rPr lang="en-US" kern="120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Brand Architecture to cue a premium, differentiated Brand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FB42F8-0AF3-7DDF-47FC-852657D9115A}"/>
              </a:ext>
            </a:extLst>
          </p:cNvPr>
          <p:cNvSpPr txBox="1"/>
          <p:nvPr/>
        </p:nvSpPr>
        <p:spPr>
          <a:xfrm>
            <a:off x="411005" y="5342201"/>
            <a:ext cx="582211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  <a:sym typeface="Wingdings" panose="05000000000000000000" pitchFamily="2" charset="2"/>
              </a:rPr>
              <a:t>Premium Bottle with Parachute new Green Tree identity , Flag &amp; Tamper Proof Seal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34C69-99ED-02E3-53F5-1F90B4FE25FA}"/>
              </a:ext>
            </a:extLst>
          </p:cNvPr>
          <p:cNvSpPr txBox="1"/>
          <p:nvPr/>
        </p:nvSpPr>
        <p:spPr>
          <a:xfrm>
            <a:off x="6506929" y="5316268"/>
            <a:ext cx="551402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  <a:sym typeface="Wingdings" panose="05000000000000000000" pitchFamily="2" charset="2"/>
              </a:rPr>
              <a:t>Drop of Coconut Oil on the Bottle  “</a:t>
            </a:r>
            <a:r>
              <a:rPr lang="en-US" sz="2000" b="1" err="1">
                <a:solidFill>
                  <a:schemeClr val="bg1"/>
                </a:solidFill>
                <a:sym typeface="Wingdings" panose="05000000000000000000" pitchFamily="2" charset="2"/>
              </a:rPr>
              <a:t>Shuddta</a:t>
            </a:r>
            <a:r>
              <a:rPr lang="en-US" sz="2000" b="1">
                <a:solidFill>
                  <a:schemeClr val="bg1"/>
                </a:solidFill>
                <a:sym typeface="Wingdings" panose="05000000000000000000" pitchFamily="2" charset="2"/>
              </a:rPr>
              <a:t> ka Seal”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82734C8-46C1-0179-78AF-78760A539F2D}"/>
              </a:ext>
            </a:extLst>
          </p:cNvPr>
          <p:cNvSpPr/>
          <p:nvPr/>
        </p:nvSpPr>
        <p:spPr>
          <a:xfrm>
            <a:off x="2663387" y="2767152"/>
            <a:ext cx="1317355" cy="45649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58A713-7E6C-3E1E-ABD4-9BDAF5E5DE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23721" r="22392" b="24141"/>
          <a:stretch/>
        </p:blipFill>
        <p:spPr>
          <a:xfrm>
            <a:off x="4403981" y="3843580"/>
            <a:ext cx="954630" cy="859757"/>
          </a:xfrm>
          <a:prstGeom prst="rect">
            <a:avLst/>
          </a:prstGeom>
        </p:spPr>
      </p:pic>
      <p:pic>
        <p:nvPicPr>
          <p:cNvPr id="11" name="Picture 12" descr="Blue Plastic Bottle Screw Cap at ₹ 0.30/piece | Plastic Bottle Cap in  Chennai | ID: 2856937740555">
            <a:extLst>
              <a:ext uri="{FF2B5EF4-FFF2-40B4-BE49-F238E27FC236}">
                <a16:creationId xmlns:a16="http://schemas.microsoft.com/office/drawing/2014/main" id="{73EC78C8-35DA-9D4F-7646-35FC80D59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01" y="3935000"/>
            <a:ext cx="768337" cy="76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5EDC9D-F4A8-1B98-1D17-783B238C43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342" r="23550"/>
          <a:stretch>
            <a:fillRect/>
          </a:stretch>
        </p:blipFill>
        <p:spPr>
          <a:xfrm>
            <a:off x="7391647" y="751454"/>
            <a:ext cx="1558740" cy="3360113"/>
          </a:xfrm>
          <a:prstGeom prst="rect">
            <a:avLst/>
          </a:prstGeom>
        </p:spPr>
      </p:pic>
      <p:pic>
        <p:nvPicPr>
          <p:cNvPr id="19" name="Picture 18" descr="A hand holding a blue bottle&#10;&#10;AI-generated content may be incorrect.">
            <a:extLst>
              <a:ext uri="{FF2B5EF4-FFF2-40B4-BE49-F238E27FC236}">
                <a16:creationId xmlns:a16="http://schemas.microsoft.com/office/drawing/2014/main" id="{7935EBE6-4034-11A6-22C5-721AD1160C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1" y="1163010"/>
            <a:ext cx="1317355" cy="2466537"/>
          </a:xfrm>
          <a:prstGeom prst="rect">
            <a:avLst/>
          </a:prstGeom>
        </p:spPr>
      </p:pic>
      <p:pic>
        <p:nvPicPr>
          <p:cNvPr id="20" name="Picture 6" descr="Parachute Coconut Oil 600 ml - Bottle : Amazon.in: Grocery &amp; Gourmet Foods">
            <a:extLst>
              <a:ext uri="{FF2B5EF4-FFF2-40B4-BE49-F238E27FC236}">
                <a16:creationId xmlns:a16="http://schemas.microsoft.com/office/drawing/2014/main" id="{3AE1C134-C58E-06D6-5246-3190262AF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378" y="1005645"/>
            <a:ext cx="1722470" cy="283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70A728-A004-8315-59B5-7F161567640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342" r="23550"/>
          <a:stretch>
            <a:fillRect/>
          </a:stretch>
        </p:blipFill>
        <p:spPr>
          <a:xfrm>
            <a:off x="4214507" y="796212"/>
            <a:ext cx="1413659" cy="3047368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E1CA6A80-BF06-5F45-16DB-661B6710DBF8}"/>
              </a:ext>
            </a:extLst>
          </p:cNvPr>
          <p:cNvSpPr/>
          <p:nvPr/>
        </p:nvSpPr>
        <p:spPr>
          <a:xfrm>
            <a:off x="9038449" y="2767152"/>
            <a:ext cx="868845" cy="3793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F6959D9-D824-F1BE-8E09-2482B8397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6" b="48835"/>
          <a:stretch>
            <a:fillRect/>
          </a:stretch>
        </p:blipFill>
        <p:spPr bwMode="auto">
          <a:xfrm>
            <a:off x="10062474" y="3958026"/>
            <a:ext cx="1182277" cy="111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27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31522-2DC4-E80E-C499-088BF0A8D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BB9693D0-314D-3074-4BF4-A8249FE10399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6" imgH="416" progId="TCLayout.ActiveDocument.1">
                  <p:embed/>
                </p:oleObj>
              </mc:Choice>
              <mc:Fallback>
                <p:oleObj name="think-cell Slide" r:id="rId9" imgW="416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B9693D0-314D-3074-4BF4-A8249FE103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EED0-13CB-B05A-D38A-06B2CC88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52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46C5B-BC3F-4446-8B0A-58F3F71C8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9745BB2-E9F5-B546-2F51-2C4835D56652}"/>
              </a:ext>
            </a:extLst>
          </p:cNvPr>
          <p:cNvSpPr txBox="1">
            <a:spLocks/>
          </p:cNvSpPr>
          <p:nvPr/>
        </p:nvSpPr>
        <p:spPr bwMode="auto">
          <a:xfrm>
            <a:off x="97200" y="57600"/>
            <a:ext cx="11912830" cy="83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</a:t>
            </a:r>
            <a:r>
              <a:rPr lang="en-US" kern="120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FROM NOURISHMENT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HAIR BENEFITS 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vibrant beauty through coconut goodness </a:t>
            </a:r>
            <a:endParaRPr lang="en-US" kern="120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YTDown.com_YouTube_Gorgeous-hamesha_Media_yFp6Ku4Wwno_001_240p">
            <a:hlinkClick r:id="" action="ppaction://media"/>
            <a:extLst>
              <a:ext uri="{FF2B5EF4-FFF2-40B4-BE49-F238E27FC236}">
                <a16:creationId xmlns:a16="http://schemas.microsoft.com/office/drawing/2014/main" id="{E2E58B25-034F-42EA-398C-484F8F270C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39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9920" y="1174987"/>
            <a:ext cx="4790360" cy="3592770"/>
          </a:xfrm>
          <a:prstGeom prst="rect">
            <a:avLst/>
          </a:prstGeom>
        </p:spPr>
      </p:pic>
      <p:pic>
        <p:nvPicPr>
          <p:cNvPr id="4" name="YTDown.com_YouTube_Parachute-Advansed-Gold-Inn-Baalon-Mein_Media_rJj-HQ3mJvE_002_720p">
            <a:hlinkClick r:id="" action="ppaction://media"/>
            <a:extLst>
              <a:ext uri="{FF2B5EF4-FFF2-40B4-BE49-F238E27FC236}">
                <a16:creationId xmlns:a16="http://schemas.microsoft.com/office/drawing/2014/main" id="{92481B4A-6F2B-DC5C-6349-21923290A2AC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22883" y="1174987"/>
            <a:ext cx="6387147" cy="359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8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64830-4422-5F40-317F-13649073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6EFF5614-EFA1-B2FA-D39F-8C92CB2C35EC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78096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6" imgH="416" progId="TCLayout.ActiveDocument.1">
                  <p:embed/>
                </p:oleObj>
              </mc:Choice>
              <mc:Fallback>
                <p:oleObj name="think-cell Slide" r:id="rId6" imgW="416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EFF5614-EFA1-B2FA-D39F-8C92CB2C3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ject 5">
            <a:extLst>
              <a:ext uri="{FF2B5EF4-FFF2-40B4-BE49-F238E27FC236}">
                <a16:creationId xmlns:a16="http://schemas.microsoft.com/office/drawing/2014/main" id="{D18C053B-1F90-F708-610D-AE360E80143D}"/>
              </a:ext>
            </a:extLst>
          </p:cNvPr>
          <p:cNvSpPr/>
          <p:nvPr/>
        </p:nvSpPr>
        <p:spPr>
          <a:xfrm>
            <a:off x="164796" y="5083510"/>
            <a:ext cx="11700658" cy="1127560"/>
          </a:xfrm>
          <a:custGeom>
            <a:avLst/>
            <a:gdLst/>
            <a:ahLst/>
            <a:cxnLst/>
            <a:rect l="l" t="t" r="r" b="b"/>
            <a:pathLst>
              <a:path w="8528685" h="2894965">
                <a:moveTo>
                  <a:pt x="8005698" y="0"/>
                </a:moveTo>
                <a:lnTo>
                  <a:pt x="522709" y="0"/>
                </a:lnTo>
                <a:lnTo>
                  <a:pt x="460182" y="593"/>
                </a:lnTo>
                <a:lnTo>
                  <a:pt x="404962" y="2203"/>
                </a:lnTo>
                <a:lnTo>
                  <a:pt x="356441" y="5338"/>
                </a:lnTo>
                <a:lnTo>
                  <a:pt x="314010" y="10508"/>
                </a:lnTo>
                <a:lnTo>
                  <a:pt x="244986" y="28982"/>
                </a:lnTo>
                <a:lnTo>
                  <a:pt x="196668" y="50700"/>
                </a:lnTo>
                <a:lnTo>
                  <a:pt x="152491" y="78917"/>
                </a:lnTo>
                <a:lnTo>
                  <a:pt x="113045" y="113044"/>
                </a:lnTo>
                <a:lnTo>
                  <a:pt x="78920" y="152490"/>
                </a:lnTo>
                <a:lnTo>
                  <a:pt x="50706" y="196668"/>
                </a:lnTo>
                <a:lnTo>
                  <a:pt x="28992" y="244986"/>
                </a:lnTo>
                <a:lnTo>
                  <a:pt x="10512" y="314008"/>
                </a:lnTo>
                <a:lnTo>
                  <a:pt x="5340" y="356437"/>
                </a:lnTo>
                <a:lnTo>
                  <a:pt x="2204" y="404957"/>
                </a:lnTo>
                <a:lnTo>
                  <a:pt x="593" y="460177"/>
                </a:lnTo>
                <a:lnTo>
                  <a:pt x="0" y="522706"/>
                </a:lnTo>
                <a:lnTo>
                  <a:pt x="0" y="2371768"/>
                </a:lnTo>
                <a:lnTo>
                  <a:pt x="593" y="2434298"/>
                </a:lnTo>
                <a:lnTo>
                  <a:pt x="2204" y="2489518"/>
                </a:lnTo>
                <a:lnTo>
                  <a:pt x="5340" y="2538039"/>
                </a:lnTo>
                <a:lnTo>
                  <a:pt x="10512" y="2580470"/>
                </a:lnTo>
                <a:lnTo>
                  <a:pt x="28992" y="2649499"/>
                </a:lnTo>
                <a:lnTo>
                  <a:pt x="50706" y="2697817"/>
                </a:lnTo>
                <a:lnTo>
                  <a:pt x="78920" y="2741994"/>
                </a:lnTo>
                <a:lnTo>
                  <a:pt x="113045" y="2781440"/>
                </a:lnTo>
                <a:lnTo>
                  <a:pt x="152491" y="2815565"/>
                </a:lnTo>
                <a:lnTo>
                  <a:pt x="196668" y="2843779"/>
                </a:lnTo>
                <a:lnTo>
                  <a:pt x="244986" y="2865492"/>
                </a:lnTo>
                <a:lnTo>
                  <a:pt x="314010" y="2883967"/>
                </a:lnTo>
                <a:lnTo>
                  <a:pt x="356441" y="2889136"/>
                </a:lnTo>
                <a:lnTo>
                  <a:pt x="404962" y="2892272"/>
                </a:lnTo>
                <a:lnTo>
                  <a:pt x="460182" y="2893882"/>
                </a:lnTo>
                <a:lnTo>
                  <a:pt x="522709" y="2894475"/>
                </a:lnTo>
                <a:lnTo>
                  <a:pt x="8005698" y="2894475"/>
                </a:lnTo>
                <a:lnTo>
                  <a:pt x="8068226" y="2893882"/>
                </a:lnTo>
                <a:lnTo>
                  <a:pt x="8123446" y="2892272"/>
                </a:lnTo>
                <a:lnTo>
                  <a:pt x="8171967" y="2889136"/>
                </a:lnTo>
                <a:lnTo>
                  <a:pt x="8214397" y="2883967"/>
                </a:lnTo>
                <a:lnTo>
                  <a:pt x="8283422" y="2865492"/>
                </a:lnTo>
                <a:lnTo>
                  <a:pt x="8331740" y="2843779"/>
                </a:lnTo>
                <a:lnTo>
                  <a:pt x="8375917" y="2815565"/>
                </a:lnTo>
                <a:lnTo>
                  <a:pt x="8415363" y="2781440"/>
                </a:lnTo>
                <a:lnTo>
                  <a:pt x="8449488" y="2741994"/>
                </a:lnTo>
                <a:lnTo>
                  <a:pt x="8477702" y="2697817"/>
                </a:lnTo>
                <a:lnTo>
                  <a:pt x="8499415" y="2649499"/>
                </a:lnTo>
                <a:lnTo>
                  <a:pt x="8517896" y="2580470"/>
                </a:lnTo>
                <a:lnTo>
                  <a:pt x="8523067" y="2538039"/>
                </a:lnTo>
                <a:lnTo>
                  <a:pt x="8526204" y="2489518"/>
                </a:lnTo>
                <a:lnTo>
                  <a:pt x="8527815" y="2434298"/>
                </a:lnTo>
                <a:lnTo>
                  <a:pt x="8528408" y="2371768"/>
                </a:lnTo>
                <a:lnTo>
                  <a:pt x="8528408" y="522706"/>
                </a:lnTo>
                <a:lnTo>
                  <a:pt x="8527815" y="460177"/>
                </a:lnTo>
                <a:lnTo>
                  <a:pt x="8526204" y="404957"/>
                </a:lnTo>
                <a:lnTo>
                  <a:pt x="8523067" y="356437"/>
                </a:lnTo>
                <a:lnTo>
                  <a:pt x="8517896" y="314008"/>
                </a:lnTo>
                <a:lnTo>
                  <a:pt x="8499415" y="244986"/>
                </a:lnTo>
                <a:lnTo>
                  <a:pt x="8477702" y="196668"/>
                </a:lnTo>
                <a:lnTo>
                  <a:pt x="8449488" y="152490"/>
                </a:lnTo>
                <a:lnTo>
                  <a:pt x="8415363" y="113044"/>
                </a:lnTo>
                <a:lnTo>
                  <a:pt x="8375917" y="78917"/>
                </a:lnTo>
                <a:lnTo>
                  <a:pt x="8331740" y="50700"/>
                </a:lnTo>
                <a:lnTo>
                  <a:pt x="8283422" y="28982"/>
                </a:lnTo>
                <a:lnTo>
                  <a:pt x="8214397" y="10508"/>
                </a:lnTo>
                <a:lnTo>
                  <a:pt x="8171967" y="5338"/>
                </a:lnTo>
                <a:lnTo>
                  <a:pt x="8123446" y="2203"/>
                </a:lnTo>
                <a:lnTo>
                  <a:pt x="8068226" y="593"/>
                </a:lnTo>
                <a:lnTo>
                  <a:pt x="8005698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defTabSz="554492"/>
            <a:endParaRPr sz="1100" kern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59AE3-E14C-904E-FD5D-436C3914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52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46C5B-BC3F-4446-8B0A-58F3F71C8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D065674-6CB2-BB61-B059-0C2152E9866F}"/>
              </a:ext>
            </a:extLst>
          </p:cNvPr>
          <p:cNvSpPr txBox="1">
            <a:spLocks/>
          </p:cNvSpPr>
          <p:nvPr/>
        </p:nvSpPr>
        <p:spPr bwMode="auto">
          <a:xfrm>
            <a:off x="97200" y="57600"/>
            <a:ext cx="11885534" cy="83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5.</a:t>
            </a: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Increase penetration across bharat through AFFORDABLE packs</a:t>
            </a:r>
            <a:endParaRPr lang="en-US" kern="120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Grocery NXT - Best Online Grocery Shopping in India">
            <a:extLst>
              <a:ext uri="{FF2B5EF4-FFF2-40B4-BE49-F238E27FC236}">
                <a16:creationId xmlns:a16="http://schemas.microsoft.com/office/drawing/2014/main" id="{937CA73C-2DBD-49F7-B3DA-537AC8543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19173" r="23333" b="24936"/>
          <a:stretch>
            <a:fillRect/>
          </a:stretch>
        </p:blipFill>
        <p:spPr bwMode="auto">
          <a:xfrm>
            <a:off x="649940" y="1774490"/>
            <a:ext cx="2208821" cy="215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E8CA77-E9D2-BC6F-C1B1-5BC23E297736}"/>
              </a:ext>
            </a:extLst>
          </p:cNvPr>
          <p:cNvSpPr txBox="1"/>
          <p:nvPr/>
        </p:nvSpPr>
        <p:spPr>
          <a:xfrm>
            <a:off x="648529" y="5168264"/>
            <a:ext cx="10066495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  <a:sym typeface="Wingdings" panose="05000000000000000000" pitchFamily="2" charset="2"/>
              </a:rPr>
              <a:t>Loose Oil Consumers   Branded Parachute Oil </a:t>
            </a:r>
          </a:p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  <a:sym typeface="Wingdings" panose="05000000000000000000" pitchFamily="2" charset="2"/>
              </a:rPr>
              <a:t>Introduced sachets and ₹10 bottle to increase conversion in rural areas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7" name="Picture 6" descr="A blue bottle with a white background&#10;&#10;AI-generated content may be incorrect.">
            <a:extLst>
              <a:ext uri="{FF2B5EF4-FFF2-40B4-BE49-F238E27FC236}">
                <a16:creationId xmlns:a16="http://schemas.microsoft.com/office/drawing/2014/main" id="{92BB53C6-845A-6E5C-AA81-196DC22379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2" t="7232" r="30249" b="8333"/>
          <a:stretch>
            <a:fillRect/>
          </a:stretch>
        </p:blipFill>
        <p:spPr>
          <a:xfrm>
            <a:off x="2997031" y="867556"/>
            <a:ext cx="1817622" cy="3799982"/>
          </a:xfrm>
          <a:prstGeom prst="rect">
            <a:avLst/>
          </a:prstGeom>
        </p:spPr>
      </p:pic>
      <p:pic>
        <p:nvPicPr>
          <p:cNvPr id="4" name="YTDown.com_YouTube_Parachute-Coconut-Oil-Zyaada-Fayda_Media_kU3GoLrbAM4_002_720p">
            <a:hlinkClick r:id="" action="ppaction://media"/>
            <a:extLst>
              <a:ext uri="{FF2B5EF4-FFF2-40B4-BE49-F238E27FC236}">
                <a16:creationId xmlns:a16="http://schemas.microsoft.com/office/drawing/2014/main" id="{2AF543DF-F67C-7B2F-A836-35D952242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7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44254" y="885364"/>
            <a:ext cx="6121200" cy="34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8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47B28-32C9-EFF8-551D-D1BB57949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D27703E4-FAB7-8C24-AF10-7C21137D079F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46222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6" imgH="416" progId="TCLayout.ActiveDocument.1">
                  <p:embed/>
                </p:oleObj>
              </mc:Choice>
              <mc:Fallback>
                <p:oleObj name="think-cell Slide" r:id="rId7" imgW="416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27703E4-FAB7-8C24-AF10-7C21137D07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ject 5">
            <a:extLst>
              <a:ext uri="{FF2B5EF4-FFF2-40B4-BE49-F238E27FC236}">
                <a16:creationId xmlns:a16="http://schemas.microsoft.com/office/drawing/2014/main" id="{7A485588-E8DA-A648-85C1-8871CB5AF53A}"/>
              </a:ext>
            </a:extLst>
          </p:cNvPr>
          <p:cNvSpPr/>
          <p:nvPr/>
        </p:nvSpPr>
        <p:spPr>
          <a:xfrm>
            <a:off x="5608555" y="4816220"/>
            <a:ext cx="6302040" cy="1420325"/>
          </a:xfrm>
          <a:custGeom>
            <a:avLst/>
            <a:gdLst/>
            <a:ahLst/>
            <a:cxnLst/>
            <a:rect l="l" t="t" r="r" b="b"/>
            <a:pathLst>
              <a:path w="8528685" h="2894965">
                <a:moveTo>
                  <a:pt x="8005698" y="0"/>
                </a:moveTo>
                <a:lnTo>
                  <a:pt x="522709" y="0"/>
                </a:lnTo>
                <a:lnTo>
                  <a:pt x="460182" y="593"/>
                </a:lnTo>
                <a:lnTo>
                  <a:pt x="404962" y="2203"/>
                </a:lnTo>
                <a:lnTo>
                  <a:pt x="356441" y="5338"/>
                </a:lnTo>
                <a:lnTo>
                  <a:pt x="314010" y="10508"/>
                </a:lnTo>
                <a:lnTo>
                  <a:pt x="244986" y="28982"/>
                </a:lnTo>
                <a:lnTo>
                  <a:pt x="196668" y="50700"/>
                </a:lnTo>
                <a:lnTo>
                  <a:pt x="152491" y="78917"/>
                </a:lnTo>
                <a:lnTo>
                  <a:pt x="113045" y="113044"/>
                </a:lnTo>
                <a:lnTo>
                  <a:pt x="78920" y="152490"/>
                </a:lnTo>
                <a:lnTo>
                  <a:pt x="50706" y="196668"/>
                </a:lnTo>
                <a:lnTo>
                  <a:pt x="28992" y="244986"/>
                </a:lnTo>
                <a:lnTo>
                  <a:pt x="10512" y="314008"/>
                </a:lnTo>
                <a:lnTo>
                  <a:pt x="5340" y="356437"/>
                </a:lnTo>
                <a:lnTo>
                  <a:pt x="2204" y="404957"/>
                </a:lnTo>
                <a:lnTo>
                  <a:pt x="593" y="460177"/>
                </a:lnTo>
                <a:lnTo>
                  <a:pt x="0" y="522706"/>
                </a:lnTo>
                <a:lnTo>
                  <a:pt x="0" y="2371768"/>
                </a:lnTo>
                <a:lnTo>
                  <a:pt x="593" y="2434298"/>
                </a:lnTo>
                <a:lnTo>
                  <a:pt x="2204" y="2489518"/>
                </a:lnTo>
                <a:lnTo>
                  <a:pt x="5340" y="2538039"/>
                </a:lnTo>
                <a:lnTo>
                  <a:pt x="10512" y="2580470"/>
                </a:lnTo>
                <a:lnTo>
                  <a:pt x="28992" y="2649499"/>
                </a:lnTo>
                <a:lnTo>
                  <a:pt x="50706" y="2697817"/>
                </a:lnTo>
                <a:lnTo>
                  <a:pt x="78920" y="2741994"/>
                </a:lnTo>
                <a:lnTo>
                  <a:pt x="113045" y="2781440"/>
                </a:lnTo>
                <a:lnTo>
                  <a:pt x="152491" y="2815565"/>
                </a:lnTo>
                <a:lnTo>
                  <a:pt x="196668" y="2843779"/>
                </a:lnTo>
                <a:lnTo>
                  <a:pt x="244986" y="2865492"/>
                </a:lnTo>
                <a:lnTo>
                  <a:pt x="314010" y="2883967"/>
                </a:lnTo>
                <a:lnTo>
                  <a:pt x="356441" y="2889136"/>
                </a:lnTo>
                <a:lnTo>
                  <a:pt x="404962" y="2892272"/>
                </a:lnTo>
                <a:lnTo>
                  <a:pt x="460182" y="2893882"/>
                </a:lnTo>
                <a:lnTo>
                  <a:pt x="522709" y="2894475"/>
                </a:lnTo>
                <a:lnTo>
                  <a:pt x="8005698" y="2894475"/>
                </a:lnTo>
                <a:lnTo>
                  <a:pt x="8068226" y="2893882"/>
                </a:lnTo>
                <a:lnTo>
                  <a:pt x="8123446" y="2892272"/>
                </a:lnTo>
                <a:lnTo>
                  <a:pt x="8171967" y="2889136"/>
                </a:lnTo>
                <a:lnTo>
                  <a:pt x="8214397" y="2883967"/>
                </a:lnTo>
                <a:lnTo>
                  <a:pt x="8283422" y="2865492"/>
                </a:lnTo>
                <a:lnTo>
                  <a:pt x="8331740" y="2843779"/>
                </a:lnTo>
                <a:lnTo>
                  <a:pt x="8375917" y="2815565"/>
                </a:lnTo>
                <a:lnTo>
                  <a:pt x="8415363" y="2781440"/>
                </a:lnTo>
                <a:lnTo>
                  <a:pt x="8449488" y="2741994"/>
                </a:lnTo>
                <a:lnTo>
                  <a:pt x="8477702" y="2697817"/>
                </a:lnTo>
                <a:lnTo>
                  <a:pt x="8499415" y="2649499"/>
                </a:lnTo>
                <a:lnTo>
                  <a:pt x="8517896" y="2580470"/>
                </a:lnTo>
                <a:lnTo>
                  <a:pt x="8523067" y="2538039"/>
                </a:lnTo>
                <a:lnTo>
                  <a:pt x="8526204" y="2489518"/>
                </a:lnTo>
                <a:lnTo>
                  <a:pt x="8527815" y="2434298"/>
                </a:lnTo>
                <a:lnTo>
                  <a:pt x="8528408" y="2371768"/>
                </a:lnTo>
                <a:lnTo>
                  <a:pt x="8528408" y="522706"/>
                </a:lnTo>
                <a:lnTo>
                  <a:pt x="8527815" y="460177"/>
                </a:lnTo>
                <a:lnTo>
                  <a:pt x="8526204" y="404957"/>
                </a:lnTo>
                <a:lnTo>
                  <a:pt x="8523067" y="356437"/>
                </a:lnTo>
                <a:lnTo>
                  <a:pt x="8517896" y="314008"/>
                </a:lnTo>
                <a:lnTo>
                  <a:pt x="8499415" y="244986"/>
                </a:lnTo>
                <a:lnTo>
                  <a:pt x="8477702" y="196668"/>
                </a:lnTo>
                <a:lnTo>
                  <a:pt x="8449488" y="152490"/>
                </a:lnTo>
                <a:lnTo>
                  <a:pt x="8415363" y="113044"/>
                </a:lnTo>
                <a:lnTo>
                  <a:pt x="8375917" y="78917"/>
                </a:lnTo>
                <a:lnTo>
                  <a:pt x="8331740" y="50700"/>
                </a:lnTo>
                <a:lnTo>
                  <a:pt x="8283422" y="28982"/>
                </a:lnTo>
                <a:lnTo>
                  <a:pt x="8214397" y="10508"/>
                </a:lnTo>
                <a:lnTo>
                  <a:pt x="8171967" y="5338"/>
                </a:lnTo>
                <a:lnTo>
                  <a:pt x="8123446" y="2203"/>
                </a:lnTo>
                <a:lnTo>
                  <a:pt x="8068226" y="593"/>
                </a:lnTo>
                <a:lnTo>
                  <a:pt x="8005698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0D251-0843-1719-A42B-173E3D30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52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46C5B-BC3F-4446-8B0A-58F3F71C8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B9D647D-402D-16F1-A5AF-B8EA4DB18B44}"/>
              </a:ext>
            </a:extLst>
          </p:cNvPr>
          <p:cNvSpPr txBox="1">
            <a:spLocks/>
          </p:cNvSpPr>
          <p:nvPr/>
        </p:nvSpPr>
        <p:spPr bwMode="auto">
          <a:xfrm>
            <a:off x="97200" y="57600"/>
            <a:ext cx="11260800" cy="83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6.</a:t>
            </a: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Introduced new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skus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to increase consumption during lean months</a:t>
            </a:r>
            <a:endParaRPr lang="en-US" kern="120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5EA277-97D4-BC94-7F42-BA2B04F7C2FC}"/>
              </a:ext>
            </a:extLst>
          </p:cNvPr>
          <p:cNvSpPr txBox="1"/>
          <p:nvPr/>
        </p:nvSpPr>
        <p:spPr>
          <a:xfrm>
            <a:off x="5692873" y="4936454"/>
            <a:ext cx="599221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  <a:sym typeface="Wingdings" panose="05000000000000000000" pitchFamily="2" charset="2"/>
              </a:rPr>
              <a:t>Winter &amp; Monsoon (Lean Season)  Parachute Hot Oil with Warming Ingredients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7" name="YTDown.com_YouTube_Parachute-Advansed-Hot-Oil-No-More-Winte_Media_KtWiKp-9UUs_002_720p">
            <a:hlinkClick r:id="" action="ppaction://media"/>
            <a:extLst>
              <a:ext uri="{FF2B5EF4-FFF2-40B4-BE49-F238E27FC236}">
                <a16:creationId xmlns:a16="http://schemas.microsoft.com/office/drawing/2014/main" id="{268D26F3-8DBE-08B3-7F86-CE078702445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6408" y="1216461"/>
            <a:ext cx="6006333" cy="3378562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5E5E6EF3-D4F8-AF36-6B4C-42BBAF16F447}"/>
              </a:ext>
            </a:extLst>
          </p:cNvPr>
          <p:cNvSpPr/>
          <p:nvPr/>
        </p:nvSpPr>
        <p:spPr>
          <a:xfrm>
            <a:off x="133113" y="4816220"/>
            <a:ext cx="5251687" cy="1420325"/>
          </a:xfrm>
          <a:custGeom>
            <a:avLst/>
            <a:gdLst/>
            <a:ahLst/>
            <a:cxnLst/>
            <a:rect l="l" t="t" r="r" b="b"/>
            <a:pathLst>
              <a:path w="8528685" h="2894965">
                <a:moveTo>
                  <a:pt x="8005698" y="0"/>
                </a:moveTo>
                <a:lnTo>
                  <a:pt x="522709" y="0"/>
                </a:lnTo>
                <a:lnTo>
                  <a:pt x="460182" y="593"/>
                </a:lnTo>
                <a:lnTo>
                  <a:pt x="404962" y="2203"/>
                </a:lnTo>
                <a:lnTo>
                  <a:pt x="356441" y="5338"/>
                </a:lnTo>
                <a:lnTo>
                  <a:pt x="314010" y="10508"/>
                </a:lnTo>
                <a:lnTo>
                  <a:pt x="244986" y="28982"/>
                </a:lnTo>
                <a:lnTo>
                  <a:pt x="196668" y="50700"/>
                </a:lnTo>
                <a:lnTo>
                  <a:pt x="152491" y="78917"/>
                </a:lnTo>
                <a:lnTo>
                  <a:pt x="113045" y="113044"/>
                </a:lnTo>
                <a:lnTo>
                  <a:pt x="78920" y="152490"/>
                </a:lnTo>
                <a:lnTo>
                  <a:pt x="50706" y="196668"/>
                </a:lnTo>
                <a:lnTo>
                  <a:pt x="28992" y="244986"/>
                </a:lnTo>
                <a:lnTo>
                  <a:pt x="10512" y="314008"/>
                </a:lnTo>
                <a:lnTo>
                  <a:pt x="5340" y="356437"/>
                </a:lnTo>
                <a:lnTo>
                  <a:pt x="2204" y="404957"/>
                </a:lnTo>
                <a:lnTo>
                  <a:pt x="593" y="460177"/>
                </a:lnTo>
                <a:lnTo>
                  <a:pt x="0" y="522706"/>
                </a:lnTo>
                <a:lnTo>
                  <a:pt x="0" y="2371768"/>
                </a:lnTo>
                <a:lnTo>
                  <a:pt x="593" y="2434298"/>
                </a:lnTo>
                <a:lnTo>
                  <a:pt x="2204" y="2489518"/>
                </a:lnTo>
                <a:lnTo>
                  <a:pt x="5340" y="2538039"/>
                </a:lnTo>
                <a:lnTo>
                  <a:pt x="10512" y="2580470"/>
                </a:lnTo>
                <a:lnTo>
                  <a:pt x="28992" y="2649499"/>
                </a:lnTo>
                <a:lnTo>
                  <a:pt x="50706" y="2697817"/>
                </a:lnTo>
                <a:lnTo>
                  <a:pt x="78920" y="2741994"/>
                </a:lnTo>
                <a:lnTo>
                  <a:pt x="113045" y="2781440"/>
                </a:lnTo>
                <a:lnTo>
                  <a:pt x="152491" y="2815565"/>
                </a:lnTo>
                <a:lnTo>
                  <a:pt x="196668" y="2843779"/>
                </a:lnTo>
                <a:lnTo>
                  <a:pt x="244986" y="2865492"/>
                </a:lnTo>
                <a:lnTo>
                  <a:pt x="314010" y="2883967"/>
                </a:lnTo>
                <a:lnTo>
                  <a:pt x="356441" y="2889136"/>
                </a:lnTo>
                <a:lnTo>
                  <a:pt x="404962" y="2892272"/>
                </a:lnTo>
                <a:lnTo>
                  <a:pt x="460182" y="2893882"/>
                </a:lnTo>
                <a:lnTo>
                  <a:pt x="522709" y="2894475"/>
                </a:lnTo>
                <a:lnTo>
                  <a:pt x="8005698" y="2894475"/>
                </a:lnTo>
                <a:lnTo>
                  <a:pt x="8068226" y="2893882"/>
                </a:lnTo>
                <a:lnTo>
                  <a:pt x="8123446" y="2892272"/>
                </a:lnTo>
                <a:lnTo>
                  <a:pt x="8171967" y="2889136"/>
                </a:lnTo>
                <a:lnTo>
                  <a:pt x="8214397" y="2883967"/>
                </a:lnTo>
                <a:lnTo>
                  <a:pt x="8283422" y="2865492"/>
                </a:lnTo>
                <a:lnTo>
                  <a:pt x="8331740" y="2843779"/>
                </a:lnTo>
                <a:lnTo>
                  <a:pt x="8375917" y="2815565"/>
                </a:lnTo>
                <a:lnTo>
                  <a:pt x="8415363" y="2781440"/>
                </a:lnTo>
                <a:lnTo>
                  <a:pt x="8449488" y="2741994"/>
                </a:lnTo>
                <a:lnTo>
                  <a:pt x="8477702" y="2697817"/>
                </a:lnTo>
                <a:lnTo>
                  <a:pt x="8499415" y="2649499"/>
                </a:lnTo>
                <a:lnTo>
                  <a:pt x="8517896" y="2580470"/>
                </a:lnTo>
                <a:lnTo>
                  <a:pt x="8523067" y="2538039"/>
                </a:lnTo>
                <a:lnTo>
                  <a:pt x="8526204" y="2489518"/>
                </a:lnTo>
                <a:lnTo>
                  <a:pt x="8527815" y="2434298"/>
                </a:lnTo>
                <a:lnTo>
                  <a:pt x="8528408" y="2371768"/>
                </a:lnTo>
                <a:lnTo>
                  <a:pt x="8528408" y="522706"/>
                </a:lnTo>
                <a:lnTo>
                  <a:pt x="8527815" y="460177"/>
                </a:lnTo>
                <a:lnTo>
                  <a:pt x="8526204" y="404957"/>
                </a:lnTo>
                <a:lnTo>
                  <a:pt x="8523067" y="356437"/>
                </a:lnTo>
                <a:lnTo>
                  <a:pt x="8517896" y="314008"/>
                </a:lnTo>
                <a:lnTo>
                  <a:pt x="8499415" y="244986"/>
                </a:lnTo>
                <a:lnTo>
                  <a:pt x="8477702" y="196668"/>
                </a:lnTo>
                <a:lnTo>
                  <a:pt x="8449488" y="152490"/>
                </a:lnTo>
                <a:lnTo>
                  <a:pt x="8415363" y="113044"/>
                </a:lnTo>
                <a:lnTo>
                  <a:pt x="8375917" y="78917"/>
                </a:lnTo>
                <a:lnTo>
                  <a:pt x="8331740" y="50700"/>
                </a:lnTo>
                <a:lnTo>
                  <a:pt x="8283422" y="28982"/>
                </a:lnTo>
                <a:lnTo>
                  <a:pt x="8214397" y="10508"/>
                </a:lnTo>
                <a:lnTo>
                  <a:pt x="8171967" y="5338"/>
                </a:lnTo>
                <a:lnTo>
                  <a:pt x="8123446" y="2203"/>
                </a:lnTo>
                <a:lnTo>
                  <a:pt x="8068226" y="593"/>
                </a:lnTo>
                <a:lnTo>
                  <a:pt x="8005698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D0BE99-CB86-1951-6469-F7DA21BE1676}"/>
              </a:ext>
            </a:extLst>
          </p:cNvPr>
          <p:cNvSpPr txBox="1"/>
          <p:nvPr/>
        </p:nvSpPr>
        <p:spPr>
          <a:xfrm>
            <a:off x="-176709" y="4735847"/>
            <a:ext cx="556150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  <a:sym typeface="Wingdings" panose="05000000000000000000" pitchFamily="2" charset="2"/>
              </a:rPr>
              <a:t>EASY JAR “Kamaal Ka </a:t>
            </a:r>
            <a:r>
              <a:rPr lang="en-US" sz="2000" b="1" err="1">
                <a:solidFill>
                  <a:schemeClr val="bg1"/>
                </a:solidFill>
                <a:sym typeface="Wingdings" panose="05000000000000000000" pitchFamily="2" charset="2"/>
              </a:rPr>
              <a:t>Dhakkan</a:t>
            </a:r>
            <a:r>
              <a:rPr lang="en-US" sz="2000" b="1">
                <a:solidFill>
                  <a:schemeClr val="bg1"/>
                </a:solidFill>
                <a:sym typeface="Wingdings" panose="05000000000000000000" pitchFamily="2" charset="2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  <a:sym typeface="Wingdings" panose="05000000000000000000" pitchFamily="2" charset="2"/>
              </a:rPr>
              <a:t>Wide Mouth Jar  Can use a spoon to scoop out solidified oil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11" name="Picture 4" descr="Parachute Coconut Oil| 100% Pure &amp; Natural| India | Ubuy">
            <a:extLst>
              <a:ext uri="{FF2B5EF4-FFF2-40B4-BE49-F238E27FC236}">
                <a16:creationId xmlns:a16="http://schemas.microsoft.com/office/drawing/2014/main" id="{D65FBA23-57EF-16C5-2B53-61B7EE9B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39" y="1275832"/>
            <a:ext cx="2634561" cy="318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78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6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FEDCD-3514-C8C9-8FC3-72ED5E53C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56FC1716-78DA-ED95-7EB9-51CB25B69C04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6" imgH="416" progId="TCLayout.ActiveDocument.1">
                  <p:embed/>
                </p:oleObj>
              </mc:Choice>
              <mc:Fallback>
                <p:oleObj name="think-cell Slide" r:id="rId8" imgW="416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6FC1716-78DA-ED95-7EB9-51CB25B69C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E3722-3E99-7B7E-F05F-2130E4EF5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352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46C5B-BC3F-4446-8B0A-58F3F71C8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BF3014F-A2C5-5DB1-72EC-9D9BBA856C5C}"/>
              </a:ext>
            </a:extLst>
          </p:cNvPr>
          <p:cNvSpPr txBox="1">
            <a:spLocks/>
          </p:cNvSpPr>
          <p:nvPr/>
        </p:nvSpPr>
        <p:spPr bwMode="auto">
          <a:xfrm>
            <a:off x="97200" y="57600"/>
            <a:ext cx="11260800" cy="83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7. PREMIUMISATION OF COCONUT OIL THROUGH INTRODUCTION OF MULTIPLE VARIANTS</a:t>
            </a:r>
            <a:endParaRPr lang="en-US" kern="120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YTDown.com_YouTube_Parachute-Jasmine-coconut-oil_Media_jOL5iAe9UcM_002_720p">
            <a:hlinkClick r:id="" action="ppaction://media"/>
            <a:extLst>
              <a:ext uri="{FF2B5EF4-FFF2-40B4-BE49-F238E27FC236}">
                <a16:creationId xmlns:a16="http://schemas.microsoft.com/office/drawing/2014/main" id="{81718A90-FAB8-60CC-7F4D-0F17CD1208B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6236" y="2431516"/>
            <a:ext cx="5373132" cy="3022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DA6007-99CF-E7A4-3EDB-F2120FE0E401}"/>
              </a:ext>
            </a:extLst>
          </p:cNvPr>
          <p:cNvSpPr/>
          <p:nvPr/>
        </p:nvSpPr>
        <p:spPr bwMode="auto">
          <a:xfrm>
            <a:off x="618004" y="1536093"/>
            <a:ext cx="5109596" cy="572312"/>
          </a:xfrm>
          <a:prstGeom prst="roundRect">
            <a:avLst/>
          </a:prstGeom>
          <a:solidFill>
            <a:srgbClr val="8CB1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N" b="1" dirty="0">
                <a:solidFill>
                  <a:schemeClr val="bg1"/>
                </a:solidFill>
                <a:latin typeface="Arial" charset="0"/>
              </a:rPr>
              <a:t>PARACHUTE JASMINE</a:t>
            </a:r>
            <a:endParaRPr kumimoji="0" lang="en-IN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D4A175-1895-D39A-EA6D-621493AFC4A5}"/>
              </a:ext>
            </a:extLst>
          </p:cNvPr>
          <p:cNvSpPr/>
          <p:nvPr/>
        </p:nvSpPr>
        <p:spPr bwMode="auto">
          <a:xfrm>
            <a:off x="6332634" y="1536093"/>
            <a:ext cx="5109596" cy="572312"/>
          </a:xfrm>
          <a:prstGeom prst="roundRect">
            <a:avLst/>
          </a:prstGeom>
          <a:solidFill>
            <a:srgbClr val="8CB1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N" b="1" dirty="0">
                <a:solidFill>
                  <a:schemeClr val="bg1"/>
                </a:solidFill>
                <a:latin typeface="Arial" charset="0"/>
              </a:rPr>
              <a:t>PARACHUTE ALOE VERA</a:t>
            </a:r>
            <a:endParaRPr kumimoji="0" lang="en-IN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6" name="YTDown.com_YouTube_Parachute-Advansed-Aloe-Vera_Media_2EKEgZHMqm0_001_720p">
            <a:hlinkClick r:id="" action="ppaction://media"/>
            <a:extLst>
              <a:ext uri="{FF2B5EF4-FFF2-40B4-BE49-F238E27FC236}">
                <a16:creationId xmlns:a16="http://schemas.microsoft.com/office/drawing/2014/main" id="{016300D0-5B71-7718-6AAB-03100DA1512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32634" y="2431516"/>
            <a:ext cx="5373132" cy="302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5EB2292-EB5C-AF98-3444-F3E9A55D2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4874E94-0B8A-DA4B-A8C7-1E1C80E9B7B6}"/>
              </a:ext>
            </a:extLst>
          </p:cNvPr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F4E78E-2558-9463-7E7C-30C015933879}"/>
              </a:ext>
            </a:extLst>
          </p:cNvPr>
          <p:cNvSpPr txBox="1">
            <a:spLocks/>
          </p:cNvSpPr>
          <p:nvPr/>
        </p:nvSpPr>
        <p:spPr bwMode="auto">
          <a:xfrm>
            <a:off x="304959" y="2887457"/>
            <a:ext cx="1132004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kumimoji="0" lang="en-IN" sz="2800" b="1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Parachute is the only player with </a:t>
            </a:r>
            <a:r>
              <a:rPr lang="en-IN" sz="2800">
                <a:latin typeface="Arial"/>
                <a:ea typeface="+mj-ea"/>
                <a:cs typeface="+mj-cs"/>
              </a:rPr>
              <a:t>a distribution reach of 5 LAC +</a:t>
            </a:r>
            <a:br>
              <a:rPr kumimoji="0" lang="en-IN" sz="2800" b="1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en-IN" sz="2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IN" sz="28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Commands a </a:t>
            </a:r>
            <a:r>
              <a:rPr lang="en-IN" sz="2800">
                <a:solidFill>
                  <a:schemeClr val="bg1"/>
                </a:solidFill>
                <a:latin typeface="Arial"/>
                <a:ea typeface="+mj-ea"/>
                <a:cs typeface="+mj-cs"/>
              </a:rPr>
              <a:t>~55%</a:t>
            </a:r>
            <a:r>
              <a:rPr kumimoji="0" lang="en-IN" sz="28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market share</a:t>
            </a:r>
            <a:br>
              <a:rPr kumimoji="0" lang="en-IN" sz="2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en-IN" sz="2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IN" sz="2800" b="1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Operates at a premium price index of 120+</a:t>
            </a:r>
            <a:endParaRPr kumimoji="0" lang="en-IN" sz="3200" b="1" i="0" u="none" strike="noStrike" kern="0" cap="all" spc="0" normalizeH="0" baseline="0" noProof="0">
              <a:ln>
                <a:noFill/>
              </a:ln>
              <a:effectLst/>
              <a:uLnTx/>
              <a:uFillTx/>
              <a:latin typeface="Arial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21092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85BB4-AE58-EF0E-29C8-AAF733B44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hink-cell data - do not delete" hidden="1">
            <a:extLst>
              <a:ext uri="{FF2B5EF4-FFF2-40B4-BE49-F238E27FC236}">
                <a16:creationId xmlns:a16="http://schemas.microsoft.com/office/drawing/2014/main" id="{A836BBB4-BCB0-F36E-FE43-4B7692809AC2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2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836BBB4-BCB0-F36E-FE43-4B7692809A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00A47B1-B8FF-301B-261A-8A003B35F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" y="102424"/>
            <a:ext cx="11809502" cy="369332"/>
          </a:xfrm>
        </p:spPr>
        <p:txBody>
          <a:bodyPr vert="horz" wrap="square" lIns="0" tIns="0" rIns="0" bIns="0" anchor="t">
            <a:spAutoFit/>
          </a:bodyPr>
          <a:lstStyle/>
          <a:p>
            <a:pPr algn="l"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Verdana"/>
                <a:cs typeface="Arial"/>
              </a:rPr>
              <a:t> PRINCIPLES OF VALUE CREATION</a:t>
            </a:r>
            <a:endParaRPr lang="en-GB" sz="2400" kern="1200" dirty="0">
              <a:solidFill>
                <a:srgbClr val="000000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ECB915-B423-A442-F115-6993ED0EB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9B0C-A3F1-4F35-88E4-1FE9915F58F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pic>
        <p:nvPicPr>
          <p:cNvPr id="17" name="Graphic 16" descr="Badge 1 with solid fill">
            <a:extLst>
              <a:ext uri="{FF2B5EF4-FFF2-40B4-BE49-F238E27FC236}">
                <a16:creationId xmlns:a16="http://schemas.microsoft.com/office/drawing/2014/main" id="{F817D73A-9519-7D54-3B62-B73F264A33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9309" y="1495749"/>
            <a:ext cx="548640" cy="548640"/>
          </a:xfrm>
          <a:prstGeom prst="rect">
            <a:avLst/>
          </a:prstGeom>
        </p:spPr>
      </p:pic>
      <p:pic>
        <p:nvPicPr>
          <p:cNvPr id="19" name="Graphic 18" descr="Badge with solid fill">
            <a:extLst>
              <a:ext uri="{FF2B5EF4-FFF2-40B4-BE49-F238E27FC236}">
                <a16:creationId xmlns:a16="http://schemas.microsoft.com/office/drawing/2014/main" id="{57E8F2B4-2F0B-5D8B-F343-4FECCDFD4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309" y="2439250"/>
            <a:ext cx="548640" cy="548640"/>
          </a:xfrm>
          <a:prstGeom prst="rect">
            <a:avLst/>
          </a:prstGeom>
        </p:spPr>
      </p:pic>
      <p:pic>
        <p:nvPicPr>
          <p:cNvPr id="20" name="Graphic 19" descr="Badge 3 with solid fill">
            <a:extLst>
              <a:ext uri="{FF2B5EF4-FFF2-40B4-BE49-F238E27FC236}">
                <a16:creationId xmlns:a16="http://schemas.microsoft.com/office/drawing/2014/main" id="{7474B9C1-1E99-BA85-6104-15BB143145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9309" y="3382751"/>
            <a:ext cx="548640" cy="548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B8E33D-307C-1D51-C26D-E92ED1223CAA}"/>
              </a:ext>
            </a:extLst>
          </p:cNvPr>
          <p:cNvSpPr txBox="1"/>
          <p:nvPr/>
        </p:nvSpPr>
        <p:spPr>
          <a:xfrm>
            <a:off x="1317949" y="1480484"/>
            <a:ext cx="86599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/>
              <a:t>THINK CONSUMER INSIGHTS FIRST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B33FC4-ED28-5440-C611-01AF485F60C6}"/>
              </a:ext>
            </a:extLst>
          </p:cNvPr>
          <p:cNvSpPr txBox="1"/>
          <p:nvPr/>
        </p:nvSpPr>
        <p:spPr>
          <a:xfrm>
            <a:off x="1317949" y="2439250"/>
            <a:ext cx="86599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/>
              <a:t>INNOVATE FOR THE CONSUMER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27051-FF0C-0B0B-535D-0786E921721B}"/>
              </a:ext>
            </a:extLst>
          </p:cNvPr>
          <p:cNvSpPr txBox="1"/>
          <p:nvPr/>
        </p:nvSpPr>
        <p:spPr>
          <a:xfrm>
            <a:off x="1317949" y="3400819"/>
            <a:ext cx="86599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/>
              <a:t>INVEST IN CATEGORY DEVELOPMENT </a:t>
            </a:r>
            <a:r>
              <a:rPr lang="en-US" b="1">
                <a:sym typeface="Wingdings" panose="05000000000000000000" pitchFamily="2" charset="2"/>
              </a:rPr>
              <a:t> CREATE A BRAND</a:t>
            </a:r>
            <a:endParaRPr lang="en-US" b="1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44ABEE9-4A11-EEA3-8A07-DAFC80D75F46}"/>
              </a:ext>
            </a:extLst>
          </p:cNvPr>
          <p:cNvSpPr/>
          <p:nvPr/>
        </p:nvSpPr>
        <p:spPr>
          <a:xfrm>
            <a:off x="5270500" y="1346200"/>
            <a:ext cx="548640" cy="17399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F0069-E4CC-95A5-848C-BB0E192EA361}"/>
              </a:ext>
            </a:extLst>
          </p:cNvPr>
          <p:cNvSpPr txBox="1"/>
          <p:nvPr/>
        </p:nvSpPr>
        <p:spPr>
          <a:xfrm>
            <a:off x="6096000" y="1960112"/>
            <a:ext cx="347254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8CB133"/>
                </a:solidFill>
              </a:rPr>
              <a:t>Create Value for the Consumer</a:t>
            </a:r>
          </a:p>
        </p:txBody>
      </p:sp>
      <p:pic>
        <p:nvPicPr>
          <p:cNvPr id="8" name="Graphic 7" descr="Badge 4 with solid fill">
            <a:extLst>
              <a:ext uri="{FF2B5EF4-FFF2-40B4-BE49-F238E27FC236}">
                <a16:creationId xmlns:a16="http://schemas.microsoft.com/office/drawing/2014/main" id="{2C3B74FA-05D4-6D92-5BF1-7AFAF0C7FB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9309" y="4322457"/>
            <a:ext cx="548640" cy="548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4B6AAF-82C2-A2A4-9EE0-8AB09057DDE7}"/>
              </a:ext>
            </a:extLst>
          </p:cNvPr>
          <p:cNvSpPr txBox="1"/>
          <p:nvPr/>
        </p:nvSpPr>
        <p:spPr>
          <a:xfrm>
            <a:off x="1317949" y="4322457"/>
            <a:ext cx="86599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/>
              <a:t>LEARN FAST FROM ON-GROUND INSIGHTS &amp; COURSE CORRECT</a:t>
            </a:r>
          </a:p>
        </p:txBody>
      </p:sp>
      <p:pic>
        <p:nvPicPr>
          <p:cNvPr id="10" name="Graphic 9" descr="Badge 5 with solid fill">
            <a:extLst>
              <a:ext uri="{FF2B5EF4-FFF2-40B4-BE49-F238E27FC236}">
                <a16:creationId xmlns:a16="http://schemas.microsoft.com/office/drawing/2014/main" id="{D46AB58F-9F09-94DF-4314-899AC786C1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9309" y="5262163"/>
            <a:ext cx="548640" cy="548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F9CB45-9B3F-D1A9-B944-0E1CC2EC658D}"/>
              </a:ext>
            </a:extLst>
          </p:cNvPr>
          <p:cNvSpPr txBox="1"/>
          <p:nvPr/>
        </p:nvSpPr>
        <p:spPr>
          <a:xfrm>
            <a:off x="1317949" y="5279364"/>
            <a:ext cx="86599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/>
              <a:t>STAY THE COURSE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442A76F-EB20-9BB6-E6C0-4DE4E522C8A8}"/>
              </a:ext>
            </a:extLst>
          </p:cNvPr>
          <p:cNvSpPr/>
          <p:nvPr/>
        </p:nvSpPr>
        <p:spPr>
          <a:xfrm>
            <a:off x="7446917" y="3359762"/>
            <a:ext cx="548640" cy="253268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3E6783-D772-10F1-59A1-423CA000F02A}"/>
              </a:ext>
            </a:extLst>
          </p:cNvPr>
          <p:cNvSpPr txBox="1"/>
          <p:nvPr/>
        </p:nvSpPr>
        <p:spPr>
          <a:xfrm>
            <a:off x="8241581" y="4341222"/>
            <a:ext cx="347254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8CB133"/>
                </a:solidFill>
              </a:rPr>
              <a:t>Create Value for the Brand</a:t>
            </a:r>
          </a:p>
        </p:txBody>
      </p:sp>
    </p:spTree>
    <p:extLst>
      <p:ext uri="{BB962C8B-B14F-4D97-AF65-F5344CB8AC3E}">
        <p14:creationId xmlns:p14="http://schemas.microsoft.com/office/powerpoint/2010/main" val="2701731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A5587-52C7-1AC0-ACE1-981A660C9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hink-cell data - do not delete" hidden="1">
            <a:extLst>
              <a:ext uri="{FF2B5EF4-FFF2-40B4-BE49-F238E27FC236}">
                <a16:creationId xmlns:a16="http://schemas.microsoft.com/office/drawing/2014/main" id="{8A817F69-A3CA-EAE8-EDF9-6B646AD7A84A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2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A817F69-A3CA-EAE8-EDF9-6B646AD7A8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C107DB-3EF7-85EC-45D5-E9DD47A55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47" y="57600"/>
            <a:ext cx="11809502" cy="738664"/>
          </a:xfrm>
        </p:spPr>
        <p:txBody>
          <a:bodyPr vert="horz" wrap="square" lIns="0" tIns="0" rIns="0" bIns="0" anchor="t">
            <a:spAutoFit/>
          </a:bodyPr>
          <a:lstStyle/>
          <a:p>
            <a:pPr algn="l"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Verdana"/>
                <a:cs typeface="Arial"/>
              </a:rPr>
              <a:t>ANOTHER STORY SEEMS TO BE IN THE MAKING ALREADY …..</a:t>
            </a:r>
            <a:br>
              <a:rPr lang="en-US" sz="2400" kern="1200" dirty="0">
                <a:solidFill>
                  <a:srgbClr val="000000"/>
                </a:solidFill>
                <a:latin typeface="Arial"/>
                <a:ea typeface="Verdana"/>
                <a:cs typeface="Arial"/>
              </a:rPr>
            </a:br>
            <a:r>
              <a:rPr lang="en-US" sz="2400" kern="1200" dirty="0">
                <a:solidFill>
                  <a:srgbClr val="000000"/>
                </a:solidFill>
                <a:latin typeface="Arial"/>
                <a:ea typeface="Verdana"/>
                <a:cs typeface="Arial"/>
              </a:rPr>
              <a:t>MAKHANA: BASIC COMMODITY TO GLOBAL SUPERFOOD??</a:t>
            </a:r>
            <a:endParaRPr lang="en-GB" sz="2400" kern="1200" dirty="0">
              <a:solidFill>
                <a:srgbClr val="000000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5B999E-4F9F-A64C-26F5-43DA4867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9B0C-A3F1-4F35-88E4-1FE9915F58F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pic>
        <p:nvPicPr>
          <p:cNvPr id="1026" name="Picture 2" descr="Salted Makhana">
            <a:extLst>
              <a:ext uri="{FF2B5EF4-FFF2-40B4-BE49-F238E27FC236}">
                <a16:creationId xmlns:a16="http://schemas.microsoft.com/office/drawing/2014/main" id="{62C7453C-076B-35FE-209E-421C9A09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88" y="986391"/>
            <a:ext cx="4746812" cy="54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ta Sampann High Protein Makhana 200 g">
            <a:extLst>
              <a:ext uri="{FF2B5EF4-FFF2-40B4-BE49-F238E27FC236}">
                <a16:creationId xmlns:a16="http://schemas.microsoft.com/office/drawing/2014/main" id="{FAD64DEF-65AB-615F-C328-0AC9E8ACA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525" y="986391"/>
            <a:ext cx="2377197" cy="23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tural Tattva Makhana 200 g">
            <a:extLst>
              <a:ext uri="{FF2B5EF4-FFF2-40B4-BE49-F238E27FC236}">
                <a16:creationId xmlns:a16="http://schemas.microsoft.com/office/drawing/2014/main" id="{3011EEBB-C19A-8689-ECD3-7354A9D5F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722" y="866920"/>
            <a:ext cx="2628053" cy="262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R. MAKHANA Super Snack - Cream &amp; Onion 25 g">
            <a:extLst>
              <a:ext uri="{FF2B5EF4-FFF2-40B4-BE49-F238E27FC236}">
                <a16:creationId xmlns:a16="http://schemas.microsoft.com/office/drawing/2014/main" id="{8A15BB9E-AD9F-2DED-3FE6-2FA744B4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524" y="3727707"/>
            <a:ext cx="2547197" cy="25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asted Peri Peri Makhana, 75g - Gluten Free | Anti Oxidants | MSG Free | Zero Trans Fat | No added Preservatives and No artificial | MOM Meal of the">
            <a:extLst>
              <a:ext uri="{FF2B5EF4-FFF2-40B4-BE49-F238E27FC236}">
                <a16:creationId xmlns:a16="http://schemas.microsoft.com/office/drawing/2014/main" id="{C7CD2EA7-4A41-2992-3ED3-7D60D967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721" y="3497500"/>
            <a:ext cx="2926758" cy="292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BE71A3-2F6D-7BC2-4346-C52EB7E58309}"/>
              </a:ext>
            </a:extLst>
          </p:cNvPr>
          <p:cNvSpPr/>
          <p:nvPr/>
        </p:nvSpPr>
        <p:spPr>
          <a:xfrm>
            <a:off x="5525311" y="3030197"/>
            <a:ext cx="1144213" cy="676479"/>
          </a:xfrm>
          <a:prstGeom prst="rightArrow">
            <a:avLst/>
          </a:prstGeom>
          <a:solidFill>
            <a:srgbClr val="8CB1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53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71EE589-B85E-20A0-9B2E-6180C3F45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F96AAC3-0AFC-4F7E-0BDF-321806662E59}"/>
              </a:ext>
            </a:extLst>
          </p:cNvPr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095B6B-C70D-F2B2-D3D4-3C3969C07C14}"/>
              </a:ext>
            </a:extLst>
          </p:cNvPr>
          <p:cNvSpPr txBox="1">
            <a:spLocks/>
          </p:cNvSpPr>
          <p:nvPr/>
        </p:nvSpPr>
        <p:spPr bwMode="auto">
          <a:xfrm>
            <a:off x="304959" y="2887457"/>
            <a:ext cx="1132004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IN" sz="3200" kern="0" dirty="0">
                <a:solidFill>
                  <a:prstClr val="white"/>
                </a:solidFill>
                <a:latin typeface="Arial"/>
                <a:ea typeface="MS PGothic"/>
              </a:rPr>
              <a:t>IT's time for OUR bird to become A brand</a:t>
            </a:r>
            <a:endParaRPr lang="en-US" dirty="0">
              <a:solidFill>
                <a:prstClr val="white"/>
              </a:solidFill>
            </a:endParaRPr>
          </a:p>
          <a:p>
            <a:pPr algn="ctr">
              <a:lnSpc>
                <a:spcPct val="120000"/>
              </a:lnSpc>
              <a:defRPr/>
            </a:pPr>
            <a:endParaRPr lang="en-IN" sz="3200" kern="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09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00401-7BAE-31FE-A379-6019DE428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hink-cell data - do not delete" hidden="1">
            <a:extLst>
              <a:ext uri="{FF2B5EF4-FFF2-40B4-BE49-F238E27FC236}">
                <a16:creationId xmlns:a16="http://schemas.microsoft.com/office/drawing/2014/main" id="{48E1D515-A25F-A555-251E-CC01398BE9F4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2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E1D515-A25F-A555-251E-CC01398BE9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A2B6400-2E82-D8AD-9A69-3E72D9D09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" y="57600"/>
            <a:ext cx="11809502" cy="715963"/>
          </a:xfrm>
        </p:spPr>
        <p:txBody>
          <a:bodyPr vert="horz" r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1200">
                <a:solidFill>
                  <a:srgbClr val="000000"/>
                </a:solidFill>
                <a:latin typeface="Arial"/>
                <a:ea typeface="Verdana"/>
                <a:cs typeface="Arial"/>
              </a:rPr>
              <a:t>KEY ASPIRATIONS OF VIKSIT BHARAT </a:t>
            </a:r>
            <a:endParaRPr lang="en-US" sz="2400" kern="1200">
              <a:solidFill>
                <a:srgbClr val="000000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B82649-861C-BCC0-0583-E948B25D1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9B0C-A3F1-4F35-88E4-1FE9915F58F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pic>
        <p:nvPicPr>
          <p:cNvPr id="5" name="Graphic 4" descr="Badge 1 with solid fill">
            <a:extLst>
              <a:ext uri="{FF2B5EF4-FFF2-40B4-BE49-F238E27FC236}">
                <a16:creationId xmlns:a16="http://schemas.microsoft.com/office/drawing/2014/main" id="{E9B57854-254B-A4F1-1B14-B471E3B2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5357" y="1271252"/>
            <a:ext cx="548640" cy="548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91BBF9-7809-4F04-0C2B-F396EE1EA78D}"/>
              </a:ext>
            </a:extLst>
          </p:cNvPr>
          <p:cNvSpPr txBox="1"/>
          <p:nvPr/>
        </p:nvSpPr>
        <p:spPr>
          <a:xfrm>
            <a:off x="978046" y="1360906"/>
            <a:ext cx="3370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Economic Competitiveness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942030-046F-3D47-C87B-99A2A9EFCD23}"/>
              </a:ext>
            </a:extLst>
          </p:cNvPr>
          <p:cNvSpPr txBox="1"/>
          <p:nvPr/>
        </p:nvSpPr>
        <p:spPr>
          <a:xfrm>
            <a:off x="978047" y="1730238"/>
            <a:ext cx="185814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Nominal GDP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68AC9-1D9D-D6D1-9393-AA51D2277472}"/>
              </a:ext>
            </a:extLst>
          </p:cNvPr>
          <p:cNvSpPr txBox="1"/>
          <p:nvPr/>
        </p:nvSpPr>
        <p:spPr>
          <a:xfrm>
            <a:off x="4991978" y="773563"/>
            <a:ext cx="2400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FROM (2024-25)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1AF043-7186-120F-996F-2CD572640EAD}"/>
              </a:ext>
            </a:extLst>
          </p:cNvPr>
          <p:cNvSpPr txBox="1"/>
          <p:nvPr/>
        </p:nvSpPr>
        <p:spPr>
          <a:xfrm>
            <a:off x="8800455" y="773563"/>
            <a:ext cx="201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TO (2047)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52D0F8-0997-4527-7CB4-3450CCB00520}"/>
              </a:ext>
            </a:extLst>
          </p:cNvPr>
          <p:cNvSpPr txBox="1"/>
          <p:nvPr/>
        </p:nvSpPr>
        <p:spPr>
          <a:xfrm>
            <a:off x="5263263" y="1730238"/>
            <a:ext cx="185814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$4.13 Trillion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96FACB-A163-33AA-AEA9-7BE7146FD1DC}"/>
              </a:ext>
            </a:extLst>
          </p:cNvPr>
          <p:cNvSpPr txBox="1"/>
          <p:nvPr/>
        </p:nvSpPr>
        <p:spPr>
          <a:xfrm>
            <a:off x="8966700" y="1730238"/>
            <a:ext cx="22963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$30 - $35 Trillion</a:t>
            </a:r>
          </a:p>
        </p:txBody>
      </p:sp>
      <p:pic>
        <p:nvPicPr>
          <p:cNvPr id="21" name="Graphic 20" descr="Badge with solid fill">
            <a:extLst>
              <a:ext uri="{FF2B5EF4-FFF2-40B4-BE49-F238E27FC236}">
                <a16:creationId xmlns:a16="http://schemas.microsoft.com/office/drawing/2014/main" id="{2D92E8EB-1F7D-F976-0525-C83742CA4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852" y="2926884"/>
            <a:ext cx="548640" cy="5486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DD40B6-EDA8-2153-2401-AFB5CB58D512}"/>
              </a:ext>
            </a:extLst>
          </p:cNvPr>
          <p:cNvSpPr txBox="1"/>
          <p:nvPr/>
        </p:nvSpPr>
        <p:spPr>
          <a:xfrm>
            <a:off x="978046" y="3054532"/>
            <a:ext cx="312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Strong Exports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46FC-DB68-58CE-902F-D63466B18E78}"/>
              </a:ext>
            </a:extLst>
          </p:cNvPr>
          <p:cNvSpPr txBox="1"/>
          <p:nvPr/>
        </p:nvSpPr>
        <p:spPr>
          <a:xfrm>
            <a:off x="978046" y="3511067"/>
            <a:ext cx="374893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Agri &amp; Food Processing Exports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3952A4-B436-E91D-BC09-D1CA52739279}"/>
              </a:ext>
            </a:extLst>
          </p:cNvPr>
          <p:cNvSpPr txBox="1"/>
          <p:nvPr/>
        </p:nvSpPr>
        <p:spPr>
          <a:xfrm>
            <a:off x="5263263" y="3511067"/>
            <a:ext cx="185814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~$49 Billion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2BF94-A4B3-B170-8DD1-1D2535AEB1EE}"/>
              </a:ext>
            </a:extLst>
          </p:cNvPr>
          <p:cNvSpPr txBox="1"/>
          <p:nvPr/>
        </p:nvSpPr>
        <p:spPr>
          <a:xfrm>
            <a:off x="8966700" y="3511067"/>
            <a:ext cx="22963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~$700 Billion</a:t>
            </a:r>
          </a:p>
        </p:txBody>
      </p:sp>
      <p:pic>
        <p:nvPicPr>
          <p:cNvPr id="29" name="Graphic 28" descr="Badge 3 with solid fill">
            <a:extLst>
              <a:ext uri="{FF2B5EF4-FFF2-40B4-BE49-F238E27FC236}">
                <a16:creationId xmlns:a16="http://schemas.microsoft.com/office/drawing/2014/main" id="{615937AE-2EE8-FFB6-2E81-A14CE957AB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5357" y="4473838"/>
            <a:ext cx="548640" cy="5486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63A335-74D2-14BC-6511-6E8490BA7B55}"/>
              </a:ext>
            </a:extLst>
          </p:cNvPr>
          <p:cNvSpPr txBox="1"/>
          <p:nvPr/>
        </p:nvSpPr>
        <p:spPr>
          <a:xfrm>
            <a:off x="930492" y="4563492"/>
            <a:ext cx="312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Health &amp; Life Expectancy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B1E08F-6119-69F0-014F-99E28B60DDD8}"/>
              </a:ext>
            </a:extLst>
          </p:cNvPr>
          <p:cNvSpPr txBox="1"/>
          <p:nvPr/>
        </p:nvSpPr>
        <p:spPr>
          <a:xfrm>
            <a:off x="978047" y="4932824"/>
            <a:ext cx="226110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Life Expectancy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D0C82F-6DFB-4FD0-0F5A-1CB56511FB2C}"/>
              </a:ext>
            </a:extLst>
          </p:cNvPr>
          <p:cNvSpPr txBox="1"/>
          <p:nvPr/>
        </p:nvSpPr>
        <p:spPr>
          <a:xfrm>
            <a:off x="5263263" y="4932824"/>
            <a:ext cx="1858144" cy="456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~71 Years</a:t>
            </a:r>
            <a:endParaRPr lang="en-US" b="1" dirty="0"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52917F-3B44-B249-C58D-58B321E9264D}"/>
              </a:ext>
            </a:extLst>
          </p:cNvPr>
          <p:cNvSpPr txBox="1"/>
          <p:nvPr/>
        </p:nvSpPr>
        <p:spPr>
          <a:xfrm>
            <a:off x="9090686" y="4932824"/>
            <a:ext cx="2296331" cy="456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8CB133"/>
                </a:solidFill>
              </a:rPr>
              <a:t>84 Years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0F1641-90A0-C2BD-42CD-D719777C3EC5}"/>
              </a:ext>
            </a:extLst>
          </p:cNvPr>
          <p:cNvSpPr/>
          <p:nvPr/>
        </p:nvSpPr>
        <p:spPr bwMode="auto">
          <a:xfrm>
            <a:off x="3564145" y="5637593"/>
            <a:ext cx="8147870" cy="619525"/>
          </a:xfrm>
          <a:prstGeom prst="rect">
            <a:avLst/>
          </a:prstGeom>
          <a:solidFill>
            <a:srgbClr val="8CB1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chemeClr val="bg1"/>
                </a:solidFill>
                <a:latin typeface="Arial" charset="0"/>
              </a:rPr>
              <a:t>HEALTH &amp; NUTRITION ARE KEY PILLARS FOR SUSTAINABLE GROWTH</a:t>
            </a:r>
            <a:endParaRPr kumimoji="0" lang="en-US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FDBBBA-1EA9-4A63-A605-77C91F91DA9D}"/>
              </a:ext>
            </a:extLst>
          </p:cNvPr>
          <p:cNvSpPr txBox="1"/>
          <p:nvPr/>
        </p:nvSpPr>
        <p:spPr>
          <a:xfrm>
            <a:off x="5763732" y="6194158"/>
            <a:ext cx="404669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/>
              <a:t>Food Security &amp; </a:t>
            </a:r>
            <a:r>
              <a:rPr lang="en-US" b="1" i="1"/>
              <a:t>Rich Nutrition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7C0F04B-1342-27A6-E0C8-2D4C6E74B933}"/>
              </a:ext>
            </a:extLst>
          </p:cNvPr>
          <p:cNvCxnSpPr>
            <a:cxnSpLocks/>
          </p:cNvCxnSpPr>
          <p:nvPr/>
        </p:nvCxnSpPr>
        <p:spPr bwMode="auto">
          <a:xfrm flipV="1">
            <a:off x="7121407" y="3800936"/>
            <a:ext cx="167904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816240-0711-91DF-942E-E199484CB542}"/>
              </a:ext>
            </a:extLst>
          </p:cNvPr>
          <p:cNvCxnSpPr>
            <a:cxnSpLocks/>
          </p:cNvCxnSpPr>
          <p:nvPr/>
        </p:nvCxnSpPr>
        <p:spPr bwMode="auto">
          <a:xfrm flipV="1">
            <a:off x="7121407" y="5180832"/>
            <a:ext cx="167904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E22712B-7795-604D-485D-E9809A46D8B7}"/>
              </a:ext>
            </a:extLst>
          </p:cNvPr>
          <p:cNvCxnSpPr>
            <a:cxnSpLocks/>
          </p:cNvCxnSpPr>
          <p:nvPr/>
        </p:nvCxnSpPr>
        <p:spPr bwMode="auto">
          <a:xfrm flipV="1">
            <a:off x="7121407" y="1986793"/>
            <a:ext cx="167904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37575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339" y="6260495"/>
            <a:ext cx="937581" cy="3009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87049" y="6174243"/>
            <a:ext cx="985209" cy="4722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EBC2FF-CCCD-DD58-604E-302C93FEAEFB}"/>
              </a:ext>
            </a:extLst>
          </p:cNvPr>
          <p:cNvSpPr txBox="1">
            <a:spLocks/>
          </p:cNvSpPr>
          <p:nvPr/>
        </p:nvSpPr>
        <p:spPr bwMode="auto">
          <a:xfrm>
            <a:off x="304959" y="2887457"/>
            <a:ext cx="1132004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  <a:ea typeface="+mj-ea"/>
                <a:cs typeface="+mj-cs"/>
              </a:rPr>
              <a:t>THANK YOU</a:t>
            </a:r>
            <a:endParaRPr kumimoji="0" lang="en-IN" sz="3600" b="1" i="0" u="none" strike="noStrike" kern="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25D39-D8C1-B9C8-5CD6-480A44AE8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F82A550-A282-0E14-A814-760C396955F7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352842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82A550-A282-0E14-A814-760C396955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AA396C5-748D-59A6-EE51-ED713F265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95808"/>
            <a:ext cx="11952000" cy="715963"/>
          </a:xfrm>
        </p:spPr>
        <p:txBody>
          <a:bodyPr vert="horz" rIns="0"/>
          <a:lstStyle/>
          <a:p>
            <a:r>
              <a:rPr lang="en-US">
                <a:ea typeface="MS PGothic"/>
              </a:rPr>
              <a:t>PROTEIN IS A KEY DRIVER OF NUTRITION BUT WE HAVE A HUGE PROTEIN DEFICIENCY</a:t>
            </a:r>
            <a:endParaRPr lang="en-IN">
              <a:ea typeface="MS PGothic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125E0-BD73-EFF0-FFED-096568FF5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99B0C-A3F1-4F35-88E4-1FE9915F58F5}" type="slidenum">
              <a:rPr lang="en-IN" smtClean="0"/>
              <a:t>4</a:t>
            </a:fld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DE43-0E72-8424-3069-E6B0508C36C8}"/>
              </a:ext>
            </a:extLst>
          </p:cNvPr>
          <p:cNvSpPr txBox="1"/>
          <p:nvPr/>
        </p:nvSpPr>
        <p:spPr>
          <a:xfrm>
            <a:off x="6894002" y="6519446"/>
            <a:ext cx="5039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*Protein Content: Egg – </a:t>
            </a:r>
            <a:r>
              <a:rPr kumimoji="0" lang="en-IN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Nutritionx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Chicken/Mutton – 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TOI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Fish (IMC) –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Anuvaad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Milk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Prices – Mumbai wet market benchmarks | https://righttoprotein.com/assets/pdf/Indias-Protein-Paradox-Study.pdf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41EFC10-D947-A463-28F9-A0B25AFC3C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3851469"/>
              </p:ext>
            </p:extLst>
          </p:nvPr>
        </p:nvGraphicFramePr>
        <p:xfrm>
          <a:off x="37084" y="1959629"/>
          <a:ext cx="11896562" cy="4833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2F720B-D65A-DDFC-0310-A51FB3487FD8}"/>
              </a:ext>
            </a:extLst>
          </p:cNvPr>
          <p:cNvSpPr/>
          <p:nvPr/>
        </p:nvSpPr>
        <p:spPr bwMode="auto">
          <a:xfrm>
            <a:off x="3273086" y="1218040"/>
            <a:ext cx="5109596" cy="572312"/>
          </a:xfrm>
          <a:prstGeom prst="roundRect">
            <a:avLst/>
          </a:prstGeom>
          <a:solidFill>
            <a:srgbClr val="8CB1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N" b="1" dirty="0">
                <a:solidFill>
                  <a:schemeClr val="bg1"/>
                </a:solidFill>
                <a:latin typeface="Arial" charset="0"/>
              </a:rPr>
              <a:t>WE LAG THE WORLD BY A BIG MARGIN </a:t>
            </a:r>
            <a:endParaRPr kumimoji="0" lang="en-IN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B575AA-1F21-7095-E79B-056A1AA1111A}"/>
              </a:ext>
            </a:extLst>
          </p:cNvPr>
          <p:cNvSpPr/>
          <p:nvPr/>
        </p:nvSpPr>
        <p:spPr bwMode="auto">
          <a:xfrm>
            <a:off x="414484" y="3713638"/>
            <a:ext cx="963939" cy="25506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BD3CF-F772-E12F-CD40-BB3394A12780}"/>
              </a:ext>
            </a:extLst>
          </p:cNvPr>
          <p:cNvSpPr txBox="1"/>
          <p:nvPr/>
        </p:nvSpPr>
        <p:spPr>
          <a:xfrm>
            <a:off x="105324" y="3094484"/>
            <a:ext cx="1922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8CB133"/>
                </a:solidFill>
              </a:rPr>
              <a:t>60-100gm required basis body weight</a:t>
            </a:r>
          </a:p>
        </p:txBody>
      </p:sp>
    </p:spTree>
    <p:extLst>
      <p:ext uri="{BB962C8B-B14F-4D97-AF65-F5344CB8AC3E}">
        <p14:creationId xmlns:p14="http://schemas.microsoft.com/office/powerpoint/2010/main" val="647420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F6B5D-C55A-D66C-B960-A1F07D1CE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46EF99-D932-436D-A0C6-3F6A83885531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46EF99-D932-436D-A0C6-3F6A838855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33959D4-5902-A7BB-643D-D7688B9F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rIns="0"/>
          <a:lstStyle/>
          <a:p>
            <a:r>
              <a:rPr lang="en-US"/>
              <a:t>HOWEVER, THE POULTRY SECTOR HAS A VERY COST-EFFECTIVE SOLUTION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D114D-BCD0-D93A-5888-E31B48AA9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99B0C-A3F1-4F35-88E4-1FE9915F58F5}" type="slidenum">
              <a:rPr lang="en-IN" smtClean="0"/>
              <a:t>5</a:t>
            </a:fld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AC8F5-51F0-1140-E74A-491841CC1CF8}"/>
              </a:ext>
            </a:extLst>
          </p:cNvPr>
          <p:cNvSpPr txBox="1"/>
          <p:nvPr/>
        </p:nvSpPr>
        <p:spPr>
          <a:xfrm>
            <a:off x="6894002" y="6519446"/>
            <a:ext cx="5039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*Protein Content: Egg – </a:t>
            </a:r>
            <a:r>
              <a:rPr kumimoji="0" lang="en-IN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Nutritionx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Chicken/Mutton – 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TOI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Fish (IMC) –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Anuvaad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Milk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Prices – Mumbai wet market benchmarks | https://righttoprotein.com/assets/pdf/Indias-Protein-Paradox-Study.pdf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8AAAB3A4-B54A-8FC8-C045-724AE9D28A9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60159511"/>
                  </p:ext>
                </p:extLst>
              </p:nvPr>
            </p:nvGraphicFramePr>
            <p:xfrm>
              <a:off x="259050" y="1989835"/>
              <a:ext cx="11674596" cy="431543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1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8AAAB3A4-B54A-8FC8-C045-724AE9D28A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9050" y="1989835"/>
                <a:ext cx="11674596" cy="4315431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4F584E-35CD-0333-DBB7-61E7B2A85FD3}"/>
              </a:ext>
            </a:extLst>
          </p:cNvPr>
          <p:cNvSpPr/>
          <p:nvPr/>
        </p:nvSpPr>
        <p:spPr bwMode="auto">
          <a:xfrm>
            <a:off x="3240742" y="1218040"/>
            <a:ext cx="6154270" cy="572312"/>
          </a:xfrm>
          <a:prstGeom prst="roundRect">
            <a:avLst/>
          </a:prstGeom>
          <a:solidFill>
            <a:srgbClr val="8CB1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chemeClr val="bg1"/>
                </a:solidFill>
                <a:latin typeface="Arial" charset="0"/>
              </a:rPr>
              <a:t>MULTIPLE COST-EFFECTIVE &amp; QUALITY SOLUTIONS</a:t>
            </a:r>
          </a:p>
        </p:txBody>
      </p:sp>
    </p:spTree>
    <p:extLst>
      <p:ext uri="{BB962C8B-B14F-4D97-AF65-F5344CB8AC3E}">
        <p14:creationId xmlns:p14="http://schemas.microsoft.com/office/powerpoint/2010/main" val="10958041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95953-7FF6-8DA1-0C58-96B2ADB6A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hink-cell data - do not delete" hidden="1">
            <a:extLst>
              <a:ext uri="{FF2B5EF4-FFF2-40B4-BE49-F238E27FC236}">
                <a16:creationId xmlns:a16="http://schemas.microsoft.com/office/drawing/2014/main" id="{C7169630-6B03-66FA-FD07-41EE23510216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2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7169630-6B03-66FA-FD07-41EE235102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8F030A8-7708-6705-54E1-BE77C6B9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" y="57600"/>
            <a:ext cx="11809502" cy="715963"/>
          </a:xfrm>
        </p:spPr>
        <p:txBody>
          <a:bodyPr vert="horz" r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120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WHILE THE POULTRY SECTOR HAS A CRITICAL ROLE TO PLAY, IT IS FAR BEHIND</a:t>
            </a:r>
            <a:endParaRPr lang="en-GB" sz="2400" kern="120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38412-2F9E-2732-6EB4-EC3B4B653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99B0C-A3F1-4F35-88E4-1FE9915F58F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pic>
        <p:nvPicPr>
          <p:cNvPr id="17" name="Graphic 16" descr="Badge 1 with solid fill">
            <a:extLst>
              <a:ext uri="{FF2B5EF4-FFF2-40B4-BE49-F238E27FC236}">
                <a16:creationId xmlns:a16="http://schemas.microsoft.com/office/drawing/2014/main" id="{27E2B9A6-9989-E890-4C52-0B19DEAAC1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9309" y="1495749"/>
            <a:ext cx="548640" cy="548640"/>
          </a:xfrm>
          <a:prstGeom prst="rect">
            <a:avLst/>
          </a:prstGeom>
        </p:spPr>
      </p:pic>
      <p:pic>
        <p:nvPicPr>
          <p:cNvPr id="19" name="Graphic 18" descr="Badge with solid fill">
            <a:extLst>
              <a:ext uri="{FF2B5EF4-FFF2-40B4-BE49-F238E27FC236}">
                <a16:creationId xmlns:a16="http://schemas.microsoft.com/office/drawing/2014/main" id="{A79B2DA8-0C02-4BE9-A0C5-E1C139A1D7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309" y="3363943"/>
            <a:ext cx="548640" cy="548640"/>
          </a:xfrm>
          <a:prstGeom prst="rect">
            <a:avLst/>
          </a:prstGeom>
        </p:spPr>
      </p:pic>
      <p:pic>
        <p:nvPicPr>
          <p:cNvPr id="20" name="Graphic 19" descr="Badge 3 with solid fill">
            <a:extLst>
              <a:ext uri="{FF2B5EF4-FFF2-40B4-BE49-F238E27FC236}">
                <a16:creationId xmlns:a16="http://schemas.microsoft.com/office/drawing/2014/main" id="{D6EF95BE-3BDE-6D9E-F54C-9ED80871B5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9309" y="5456744"/>
            <a:ext cx="548640" cy="548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41C6F5-F855-499F-CF7E-C04B88CC7FAD}"/>
              </a:ext>
            </a:extLst>
          </p:cNvPr>
          <p:cNvSpPr txBox="1"/>
          <p:nvPr/>
        </p:nvSpPr>
        <p:spPr>
          <a:xfrm>
            <a:off x="1721225" y="1514576"/>
            <a:ext cx="865990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Contribution to GDP: $50 Billion </a:t>
            </a:r>
            <a:r>
              <a:rPr lang="en-US" b="1" dirty="0">
                <a:solidFill>
                  <a:srgbClr val="8CB133"/>
                </a:solidFill>
              </a:rPr>
              <a:t>vs.</a:t>
            </a:r>
            <a:r>
              <a:rPr lang="en-US" b="1" dirty="0"/>
              <a:t> $220 Billion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0F5918-B45B-CF7A-FA91-2D354B31D568}"/>
              </a:ext>
            </a:extLst>
          </p:cNvPr>
          <p:cNvSpPr/>
          <p:nvPr/>
        </p:nvSpPr>
        <p:spPr bwMode="auto">
          <a:xfrm>
            <a:off x="4398610" y="861197"/>
            <a:ext cx="3493827" cy="8934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Arial" charset="0"/>
              </a:rPr>
              <a:t>POULTRY </a:t>
            </a:r>
            <a:r>
              <a:rPr lang="en-US" b="1">
                <a:solidFill>
                  <a:srgbClr val="8CB133"/>
                </a:solidFill>
                <a:latin typeface="Arial" charset="0"/>
              </a:rPr>
              <a:t>vs</a:t>
            </a:r>
            <a:r>
              <a:rPr lang="en-US" b="1">
                <a:latin typeface="Arial" charset="0"/>
              </a:rPr>
              <a:t> FMCG</a:t>
            </a:r>
            <a:endParaRPr kumimoji="0" lang="en-US" b="1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F1A49A-F54A-B00B-2272-F643EB67FA12}"/>
              </a:ext>
            </a:extLst>
          </p:cNvPr>
          <p:cNvSpPr txBox="1"/>
          <p:nvPr/>
        </p:nvSpPr>
        <p:spPr>
          <a:xfrm>
            <a:off x="1721225" y="3363943"/>
            <a:ext cx="865990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/>
              <a:t>Exports: $0.1 Billion </a:t>
            </a:r>
            <a:r>
              <a:rPr lang="en-US" b="1">
                <a:solidFill>
                  <a:srgbClr val="8CB133"/>
                </a:solidFill>
              </a:rPr>
              <a:t>vs.</a:t>
            </a:r>
            <a:r>
              <a:rPr lang="en-US" b="1"/>
              <a:t> $5 Billion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A5BD5E-BA20-7D98-F6B8-DDFB76BE12F9}"/>
              </a:ext>
            </a:extLst>
          </p:cNvPr>
          <p:cNvSpPr txBox="1"/>
          <p:nvPr/>
        </p:nvSpPr>
        <p:spPr>
          <a:xfrm>
            <a:off x="1721225" y="5456744"/>
            <a:ext cx="865990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/>
              <a:t>Value-Addition: &lt; 10% Processing Level </a:t>
            </a:r>
            <a:r>
              <a:rPr lang="en-US" b="1">
                <a:solidFill>
                  <a:srgbClr val="8CB133"/>
                </a:solidFill>
              </a:rPr>
              <a:t>vs.</a:t>
            </a:r>
            <a:r>
              <a:rPr lang="en-US" b="1"/>
              <a:t> 100% Branded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1C5DE4-7E95-D78A-E132-1CD548813564}"/>
              </a:ext>
            </a:extLst>
          </p:cNvPr>
          <p:cNvSpPr txBox="1"/>
          <p:nvPr/>
        </p:nvSpPr>
        <p:spPr>
          <a:xfrm>
            <a:off x="4398610" y="1842279"/>
            <a:ext cx="713468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CB133"/>
                </a:solidFill>
              </a:rPr>
              <a:t>1.2%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90E4AE-D3AC-C154-3887-A55283A77E5E}"/>
              </a:ext>
            </a:extLst>
          </p:cNvPr>
          <p:cNvSpPr txBox="1"/>
          <p:nvPr/>
        </p:nvSpPr>
        <p:spPr>
          <a:xfrm>
            <a:off x="5788789" y="1842279"/>
            <a:ext cx="713468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CB133"/>
                </a:solidFill>
              </a:rPr>
              <a:t>5.3%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F55B9-6C7B-19AB-5EA5-4085C3C73E67}"/>
              </a:ext>
            </a:extLst>
          </p:cNvPr>
          <p:cNvSpPr txBox="1"/>
          <p:nvPr/>
        </p:nvSpPr>
        <p:spPr>
          <a:xfrm>
            <a:off x="3004590" y="3762788"/>
            <a:ext cx="784815" cy="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CB133"/>
                </a:solidFill>
              </a:rPr>
              <a:t>0.01%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AAE6E-C3EB-1016-2901-4A90FD6E5D2E}"/>
              </a:ext>
            </a:extLst>
          </p:cNvPr>
          <p:cNvSpPr txBox="1"/>
          <p:nvPr/>
        </p:nvSpPr>
        <p:spPr>
          <a:xfrm>
            <a:off x="4515337" y="3762788"/>
            <a:ext cx="784815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CB133"/>
                </a:solidFill>
              </a:rPr>
              <a:t>0.6%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5382F-0B86-CF97-AE1C-86D15DF7BEEB}"/>
              </a:ext>
            </a:extLst>
          </p:cNvPr>
          <p:cNvSpPr txBox="1"/>
          <p:nvPr/>
        </p:nvSpPr>
        <p:spPr>
          <a:xfrm>
            <a:off x="2335984" y="1842279"/>
            <a:ext cx="104459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CB133"/>
                </a:solidFill>
              </a:rPr>
              <a:t>Salience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18AF5-0A05-1703-A3C2-D0B6CBFFB8DB}"/>
              </a:ext>
            </a:extLst>
          </p:cNvPr>
          <p:cNvSpPr txBox="1"/>
          <p:nvPr/>
        </p:nvSpPr>
        <p:spPr>
          <a:xfrm>
            <a:off x="1754761" y="3762788"/>
            <a:ext cx="104459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CB133"/>
                </a:solidFill>
              </a:rPr>
              <a:t>Salience</a:t>
            </a:r>
          </a:p>
        </p:txBody>
      </p:sp>
    </p:spTree>
    <p:extLst>
      <p:ext uri="{BB962C8B-B14F-4D97-AF65-F5344CB8AC3E}">
        <p14:creationId xmlns:p14="http://schemas.microsoft.com/office/powerpoint/2010/main" val="31842154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15CCEAB-BCD1-B2B6-5308-AE364385E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320EA9A-7F7C-755F-FBB8-A2B942E9E74C}"/>
              </a:ext>
            </a:extLst>
          </p:cNvPr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9D0993-261A-98A5-F7DB-7315C8F40DE6}"/>
              </a:ext>
            </a:extLst>
          </p:cNvPr>
          <p:cNvSpPr txBox="1">
            <a:spLocks/>
          </p:cNvSpPr>
          <p:nvPr/>
        </p:nvSpPr>
        <p:spPr bwMode="auto">
          <a:xfrm>
            <a:off x="304959" y="2887457"/>
            <a:ext cx="1132004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What’s holding the poultry sector back from CREATING VALUE ?</a:t>
            </a:r>
          </a:p>
        </p:txBody>
      </p:sp>
    </p:spTree>
    <p:extLst>
      <p:ext uri="{BB962C8B-B14F-4D97-AF65-F5344CB8AC3E}">
        <p14:creationId xmlns:p14="http://schemas.microsoft.com/office/powerpoint/2010/main" val="3812917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D41DEF9-02F2-09B8-6108-2CD00B269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BF03D74-0BD5-80C8-4525-AE5C7ED78A2A}"/>
              </a:ext>
            </a:extLst>
          </p:cNvPr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5AF2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11D15D-BE2F-D5EA-B083-1764482D514A}"/>
              </a:ext>
            </a:extLst>
          </p:cNvPr>
          <p:cNvSpPr txBox="1">
            <a:spLocks/>
          </p:cNvSpPr>
          <p:nvPr/>
        </p:nvSpPr>
        <p:spPr bwMode="auto">
          <a:xfrm>
            <a:off x="304959" y="2887457"/>
            <a:ext cx="1132004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Helvetica Neue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CB1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ARE THERE TOO MANY CONSTRAINTS FOR THE POULTRY SECTOR?</a:t>
            </a:r>
            <a:endParaRPr kumimoji="0" lang="en-IN" sz="3200" b="1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105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708EA-DFF2-45D0-7E12-CBA44CF29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968FF72-AFAA-D9E2-71A2-1AA5DED674D4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300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968FF72-AFAA-D9E2-71A2-1AA5DED674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117E6E7-56AF-D3BA-2FA5-7031C88D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" y="57600"/>
            <a:ext cx="12094800" cy="831600"/>
          </a:xfrm>
        </p:spPr>
        <p:txBody>
          <a:bodyPr vert="horz" rIns="0"/>
          <a:lstStyle/>
          <a:p>
            <a:pPr algn="l" eaLnBrk="1" hangingPunct="1">
              <a:defRPr/>
            </a:pPr>
            <a:r>
              <a:rPr lang="en-US" kern="120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Constraint of foundation: cost volatility</a:t>
            </a:r>
            <a:endParaRPr lang="en-US" sz="2400" kern="120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26768-7956-AB49-6083-000B861D6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99B0C-A3F1-4F35-88E4-1FE9915F58F5}" type="slidenum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73D9E2-8919-4E36-00BA-899C8B17E04C}"/>
              </a:ext>
            </a:extLst>
          </p:cNvPr>
          <p:cNvSpPr txBox="1"/>
          <p:nvPr/>
        </p:nvSpPr>
        <p:spPr>
          <a:xfrm>
            <a:off x="97200" y="6606000"/>
            <a:ext cx="3907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Source: https://wahis.woah.org/#/dashboards/qd-dashboard  </a:t>
            </a:r>
            <a:endParaRPr lang="en-I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phic 20" descr="Downward trend graph with solid fill">
            <a:extLst>
              <a:ext uri="{FF2B5EF4-FFF2-40B4-BE49-F238E27FC236}">
                <a16:creationId xmlns:a16="http://schemas.microsoft.com/office/drawing/2014/main" id="{161DB3A3-1A6C-DA18-7A35-5153E6C967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65902" y="2806428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701072-0CD4-A08C-209F-AC333AABABBF}"/>
              </a:ext>
            </a:extLst>
          </p:cNvPr>
          <p:cNvSpPr txBox="1"/>
          <p:nvPr/>
        </p:nvSpPr>
        <p:spPr>
          <a:xfrm>
            <a:off x="6004432" y="3660160"/>
            <a:ext cx="228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₹15 – 20k Cr losses</a:t>
            </a:r>
            <a:endParaRPr lang="en-IN" b="1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65427A7-E2A5-1991-CFAE-00794FF063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2425001"/>
              </p:ext>
            </p:extLst>
          </p:nvPr>
        </p:nvGraphicFramePr>
        <p:xfrm>
          <a:off x="191169" y="897330"/>
          <a:ext cx="5434931" cy="2366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494C1D-3774-B565-C1D8-2111E5A2E8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46784"/>
              </p:ext>
            </p:extLst>
          </p:nvPr>
        </p:nvGraphicFramePr>
        <p:xfrm>
          <a:off x="191169" y="3778971"/>
          <a:ext cx="5434931" cy="2366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DEBF83A-884C-D7D4-68FD-7FF847EC69E3}"/>
              </a:ext>
            </a:extLst>
          </p:cNvPr>
          <p:cNvSpPr/>
          <p:nvPr/>
        </p:nvSpPr>
        <p:spPr bwMode="auto">
          <a:xfrm rot="16200000" flipV="1">
            <a:off x="5478307" y="3344578"/>
            <a:ext cx="1306458" cy="225703"/>
          </a:xfrm>
          <a:prstGeom prst="triangl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 W3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1395AD-E54A-BE41-F9C3-74AE019AC6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6820" y="1233802"/>
            <a:ext cx="3814011" cy="11385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3AB2E9-B05C-0243-F181-6C10F1B402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1365" y="3026321"/>
            <a:ext cx="4000635" cy="9615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B6AD0E-E165-1CF1-D2F1-361653F563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6820" y="4635475"/>
            <a:ext cx="3814011" cy="9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309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9_November 2008 ALT Template v.2">
  <a:themeElements>
    <a:clrScheme name="Custom 9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A5A5A5"/>
      </a:accent2>
      <a:accent3>
        <a:srgbClr val="97BAFF"/>
      </a:accent3>
      <a:accent4>
        <a:srgbClr val="0070C0"/>
      </a:accent4>
      <a:accent5>
        <a:srgbClr val="FFFFFF"/>
      </a:accent5>
      <a:accent6>
        <a:srgbClr val="D8D8D8"/>
      </a:accent6>
      <a:hlink>
        <a:srgbClr val="2D87BA"/>
      </a:hlink>
      <a:folHlink>
        <a:srgbClr val="2D87BA"/>
      </a:folHlink>
    </a:clrScheme>
    <a:fontScheme name="Custom 2">
      <a:majorFont>
        <a:latin typeface="Arial"/>
        <a:ea typeface="ＭＳ Ｐゴシック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90B348"/>
        </a:dk2>
        <a:lt2>
          <a:srgbClr val="808080"/>
        </a:lt2>
        <a:accent1>
          <a:srgbClr val="8CB133"/>
        </a:accent1>
        <a:accent2>
          <a:srgbClr val="3396CE"/>
        </a:accent2>
        <a:accent3>
          <a:srgbClr val="FFFFFF"/>
        </a:accent3>
        <a:accent4>
          <a:srgbClr val="000000"/>
        </a:accent4>
        <a:accent5>
          <a:srgbClr val="C5D5AD"/>
        </a:accent5>
        <a:accent6>
          <a:srgbClr val="2D87BA"/>
        </a:accent6>
        <a:hlink>
          <a:srgbClr val="C01F63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8_November 2008 ALT Template v.2">
  <a:themeElements>
    <a:clrScheme name="Blank Presentation 1">
      <a:dk1>
        <a:srgbClr val="000000"/>
      </a:dk1>
      <a:lt1>
        <a:srgbClr val="FFFFFF"/>
      </a:lt1>
      <a:dk2>
        <a:srgbClr val="90B348"/>
      </a:dk2>
      <a:lt2>
        <a:srgbClr val="808080"/>
      </a:lt2>
      <a:accent1>
        <a:srgbClr val="8CB133"/>
      </a:accent1>
      <a:accent2>
        <a:srgbClr val="3396CE"/>
      </a:accent2>
      <a:accent3>
        <a:srgbClr val="FFFFFF"/>
      </a:accent3>
      <a:accent4>
        <a:srgbClr val="000000"/>
      </a:accent4>
      <a:accent5>
        <a:srgbClr val="C5D5AD"/>
      </a:accent5>
      <a:accent6>
        <a:srgbClr val="2D87BA"/>
      </a:accent6>
      <a:hlink>
        <a:srgbClr val="C01F63"/>
      </a:hlink>
      <a:folHlink>
        <a:srgbClr val="FFFF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90B348"/>
        </a:dk2>
        <a:lt2>
          <a:srgbClr val="808080"/>
        </a:lt2>
        <a:accent1>
          <a:srgbClr val="8CB133"/>
        </a:accent1>
        <a:accent2>
          <a:srgbClr val="3396CE"/>
        </a:accent2>
        <a:accent3>
          <a:srgbClr val="FFFFFF"/>
        </a:accent3>
        <a:accent4>
          <a:srgbClr val="000000"/>
        </a:accent4>
        <a:accent5>
          <a:srgbClr val="C5D5AD"/>
        </a:accent5>
        <a:accent6>
          <a:srgbClr val="2D87BA"/>
        </a:accent6>
        <a:hlink>
          <a:srgbClr val="C01F63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odrej Template - Widescreen Siz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96CE"/>
      </a:accent1>
      <a:accent2>
        <a:srgbClr val="8CB133"/>
      </a:accent2>
      <a:accent3>
        <a:srgbClr val="C01F63"/>
      </a:accent3>
      <a:accent4>
        <a:srgbClr val="8064A2"/>
      </a:accent4>
      <a:accent5>
        <a:srgbClr val="8DB3E2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drej Template - Widescreen Size [Read-Only]" id="{9BA726AF-CDDE-4F67-B739-D2F63F6F2055}" vid="{9D8307B0-C9B7-4A71-BB1F-BE1644218309}"/>
    </a:ext>
  </a:extLst>
</a:theme>
</file>

<file path=ppt/theme/theme5.xml><?xml version="1.0" encoding="utf-8"?>
<a:theme xmlns:a="http://schemas.openxmlformats.org/drawingml/2006/main" name="1_Godrej Template - Widescreen Siz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96CE"/>
      </a:accent1>
      <a:accent2>
        <a:srgbClr val="8CB133"/>
      </a:accent2>
      <a:accent3>
        <a:srgbClr val="C01F63"/>
      </a:accent3>
      <a:accent4>
        <a:srgbClr val="8064A2"/>
      </a:accent4>
      <a:accent5>
        <a:srgbClr val="8DB3E2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drej Template - Widescreen Size [Read-Only]" id="{9BA726AF-CDDE-4F67-B739-D2F63F6F2055}" vid="{9D8307B0-C9B7-4A71-BB1F-BE1644218309}"/>
    </a:ext>
  </a:extLst>
</a:theme>
</file>

<file path=ppt/theme/theme6.xml><?xml version="1.0" encoding="utf-8"?>
<a:theme xmlns:a="http://schemas.openxmlformats.org/drawingml/2006/main" name="2_Godrej Template - Widescreen Siz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96CE"/>
      </a:accent1>
      <a:accent2>
        <a:srgbClr val="8CB133"/>
      </a:accent2>
      <a:accent3>
        <a:srgbClr val="C01F63"/>
      </a:accent3>
      <a:accent4>
        <a:srgbClr val="8064A2"/>
      </a:accent4>
      <a:accent5>
        <a:srgbClr val="8DB3E2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drej Template - Widescreen Size [Read-Only]" id="{9BA726AF-CDDE-4F67-B739-D2F63F6F2055}" vid="{9D8307B0-C9B7-4A71-BB1F-BE1644218309}"/>
    </a:ext>
  </a:extLst>
</a:theme>
</file>

<file path=ppt/theme/theme7.xml><?xml version="1.0" encoding="utf-8"?>
<a:theme xmlns:a="http://schemas.openxmlformats.org/drawingml/2006/main" name="3_Godrej Template - Widescreen Siz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96CE"/>
      </a:accent1>
      <a:accent2>
        <a:srgbClr val="8CB133"/>
      </a:accent2>
      <a:accent3>
        <a:srgbClr val="C01F63"/>
      </a:accent3>
      <a:accent4>
        <a:srgbClr val="8064A2"/>
      </a:accent4>
      <a:accent5>
        <a:srgbClr val="8DB3E2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drej Template - Widescreen Size [Read-Only]" id="{9BA726AF-CDDE-4F67-B739-D2F63F6F2055}" vid="{9D8307B0-C9B7-4A71-BB1F-BE1644218309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bfa3dfb0-91d5-4bf7-9a0c-fbf6ff337187}" enabled="0" method="" siteId="{bfa3dfb0-91d5-4bf7-9a0c-fbf6ff33718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2009</Words>
  <Application>Microsoft Office PowerPoint</Application>
  <PresentationFormat>Widescreen</PresentationFormat>
  <Paragraphs>212</Paragraphs>
  <Slides>30</Slides>
  <Notes>18</Notes>
  <HiddenSlides>0</HiddenSlides>
  <MMClips>8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29_November 2008 ALT Template v.2</vt:lpstr>
      <vt:lpstr>28_November 2008 ALT Template v.2</vt:lpstr>
      <vt:lpstr>Office Theme</vt:lpstr>
      <vt:lpstr>Godrej Template - Widescreen Size</vt:lpstr>
      <vt:lpstr>1_Godrej Template - Widescreen Size</vt:lpstr>
      <vt:lpstr>2_Godrej Template - Widescreen Size</vt:lpstr>
      <vt:lpstr>3_Godrej Template - Widescreen Size</vt:lpstr>
      <vt:lpstr>1_Office Theme</vt:lpstr>
      <vt:lpstr>2_Office Theme</vt:lpstr>
      <vt:lpstr>PowerPoint Presentation</vt:lpstr>
      <vt:lpstr>PowerPoint Presentation</vt:lpstr>
      <vt:lpstr>KEY ASPIRATIONS OF VIKSIT BHARAT </vt:lpstr>
      <vt:lpstr>PROTEIN IS A KEY DRIVER OF NUTRITION BUT WE HAVE A HUGE PROTEIN DEFICIENCY</vt:lpstr>
      <vt:lpstr>HOWEVER, THE POULTRY SECTOR HAS A VERY COST-EFFECTIVE SOLUTION</vt:lpstr>
      <vt:lpstr>WHILE THE POULTRY SECTOR HAS A CRITICAL ROLE TO PLAY, IT IS FAR BEHIND</vt:lpstr>
      <vt:lpstr>PowerPoint Presentation</vt:lpstr>
      <vt:lpstr>PowerPoint Presentation</vt:lpstr>
      <vt:lpstr>Constraint of foundation: cost volatility</vt:lpstr>
      <vt:lpstr>Constraint of resources: price volatility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PRINCIPLES OF VALUE CREATION</vt:lpstr>
      <vt:lpstr>ANOTHER STORY SEEMS TO BE IN THE MAKING ALREADY ….. MAKHANA: BASIC COMMODITY TO GLOBAL SUPERFOOD??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Trupti Jani</dc:creator>
  <cp:lastModifiedBy>DEEPAK RAO</cp:lastModifiedBy>
  <cp:revision>46</cp:revision>
  <cp:lastPrinted>2018-02-24T07:25:58Z</cp:lastPrinted>
  <dcterms:created xsi:type="dcterms:W3CDTF">2018-02-14T05:10:55Z</dcterms:created>
  <dcterms:modified xsi:type="dcterms:W3CDTF">2025-11-24T14:33:47Z</dcterms:modified>
</cp:coreProperties>
</file>